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.xml" ContentType="application/vnd.openxmlformats-officedocument.presentationml.notesSlide+xml"/>
  <Override PartName="/ppt/charts/chart2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5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57" r:id="rId4"/>
    <p:sldId id="265" r:id="rId5"/>
    <p:sldId id="266" r:id="rId6"/>
    <p:sldId id="259" r:id="rId7"/>
    <p:sldId id="267" r:id="rId8"/>
    <p:sldId id="273" r:id="rId9"/>
    <p:sldId id="262" r:id="rId10"/>
    <p:sldId id="270" r:id="rId11"/>
    <p:sldId id="268" r:id="rId12"/>
    <p:sldId id="272" r:id="rId13"/>
    <p:sldId id="274" r:id="rId14"/>
    <p:sldId id="276" r:id="rId15"/>
    <p:sldId id="277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урай С. Әшірбекова" initials="НСӘ" lastIdx="1" clrIdx="0">
    <p:extLst>
      <p:ext uri="{19B8F6BF-5375-455C-9EA6-DF929625EA0E}">
        <p15:presenceInfo xmlns:p15="http://schemas.microsoft.com/office/powerpoint/2012/main" userId="S-1-5-21-3344500229-736114433-1282744933-17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CED7"/>
    <a:srgbClr val="42B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4" autoAdjust="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82;&#1072;&#1087;&#1080;&#1090;&#1072;&#1083;&#1100;&#1085;&#1099;&#1077;%20&#1088;&#1072;&#1089;&#1093;&#1086;&#1076;&#1099;%202023%20&#1086;&#1101;&#1089;&#1089;&#1088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ownloads\OECD.ELS.HD,DSD_SHA@DF_SHA,,filtered,2024-11-25%2010-22-3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irbekova_a\Desktop\2023%204%20&#1082;&#1074;\&#1082;&#1072;&#1088;&#1088;&#1084;%20&#1086;&#1101;&#1089;&#1088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53;&#1057;&#1047;%202023%20&#1087;&#1086;%20&#1056;&#105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75;&#1086;&#1089;%20%20&#1086;&#1101;&#1089;&#108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2023%204%20&#1082;&#1074;\&#1086;&#1101;&#1089;&#1088;%20&#1075;&#1086;&#1089;%20&#1086;&#1090;%20&#1074;&#1074;&#108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u="sng"/>
              <a:t>Общие расходы на здравоохранение, </a:t>
            </a:r>
          </a:p>
          <a:p>
            <a:pPr>
              <a:defRPr u="sng"/>
            </a:pPr>
            <a:r>
              <a:rPr lang="ru-RU" u="sng"/>
              <a:t>в % от ВВП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'1'!$B$4:$O$4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'1'!$B$22:$O$22</c:f>
              <c:numCache>
                <c:formatCode>0.0%</c:formatCode>
                <c:ptCount val="14"/>
                <c:pt idx="0">
                  <c:v>4.0089132277359843E-2</c:v>
                </c:pt>
                <c:pt idx="1">
                  <c:v>3.3002333827574858E-2</c:v>
                </c:pt>
                <c:pt idx="2">
                  <c:v>3.7358872916868388E-2</c:v>
                </c:pt>
                <c:pt idx="3">
                  <c:v>3.3575754666067673E-2</c:v>
                </c:pt>
                <c:pt idx="4">
                  <c:v>3.8746293219840064E-2</c:v>
                </c:pt>
                <c:pt idx="5">
                  <c:v>3.6151815477703804E-2</c:v>
                </c:pt>
                <c:pt idx="6">
                  <c:v>3.6977297296110212E-2</c:v>
                </c:pt>
                <c:pt idx="7">
                  <c:v>3.2474111817481985E-2</c:v>
                </c:pt>
                <c:pt idx="8">
                  <c:v>2.9788009971076838E-2</c:v>
                </c:pt>
                <c:pt idx="9">
                  <c:v>2.9513961274677921E-2</c:v>
                </c:pt>
                <c:pt idx="10">
                  <c:v>3.9517341063758642E-2</c:v>
                </c:pt>
                <c:pt idx="11">
                  <c:v>4.1096367709519521E-2</c:v>
                </c:pt>
                <c:pt idx="12">
                  <c:v>3.8961004824560302E-2</c:v>
                </c:pt>
                <c:pt idx="13">
                  <c:v>4.0142096379216521E-2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CD-4FCE-BDE7-8CBD1376F31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10831200"/>
        <c:axId val="610828680"/>
      </c:lineChart>
      <c:catAx>
        <c:axId val="610831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10828680"/>
        <c:crosses val="autoZero"/>
        <c:auto val="1"/>
        <c:lblAlgn val="ctr"/>
        <c:lblOffset val="100"/>
        <c:noMultiLvlLbl val="0"/>
      </c:catAx>
      <c:valAx>
        <c:axId val="6108286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1083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Государственные расходы по источникам финансирования, </a:t>
            </a:r>
          </a:p>
          <a:p>
            <a:pPr>
              <a:defRPr/>
            </a:pPr>
            <a:r>
              <a:rPr lang="ru-RU"/>
              <a:t>млрд. тенге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'1'!$B$86</c:f>
              <c:strCache>
                <c:ptCount val="1"/>
                <c:pt idx="0">
                  <c:v>бюджетные расходы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'1'!$C$85:$P$85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'1'!$C$86:$P$86</c:f>
              <c:numCache>
                <c:formatCode>_-* #\ ##0\ _₽_-;\-* #\ ##0\ _₽_-;_-* "-"??\ _₽_-;_-@_-</c:formatCode>
                <c:ptCount val="14"/>
                <c:pt idx="0">
                  <c:v>408.180122112672</c:v>
                </c:pt>
                <c:pt idx="1">
                  <c:v>523.22708013522799</c:v>
                </c:pt>
                <c:pt idx="2">
                  <c:v>643.08510912276802</c:v>
                </c:pt>
                <c:pt idx="3">
                  <c:v>665.67715917758198</c:v>
                </c:pt>
                <c:pt idx="4">
                  <c:v>846.59387879351993</c:v>
                </c:pt>
                <c:pt idx="5">
                  <c:v>785.29168616760001</c:v>
                </c:pt>
                <c:pt idx="6">
                  <c:v>959.47371045793705</c:v>
                </c:pt>
                <c:pt idx="7">
                  <c:v>1031.12939849707</c:v>
                </c:pt>
                <c:pt idx="8">
                  <c:v>1060.6417782057397</c:v>
                </c:pt>
                <c:pt idx="9">
                  <c:v>1163.2629040612735</c:v>
                </c:pt>
                <c:pt idx="10">
                  <c:v>194.2117621524099</c:v>
                </c:pt>
                <c:pt idx="11">
                  <c:v>261.60418994086001</c:v>
                </c:pt>
                <c:pt idx="12">
                  <c:v>252.09423681931983</c:v>
                </c:pt>
                <c:pt idx="13">
                  <c:v>654.94107746219993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C-4F10-9816-2810F6C716A8}"/>
            </c:ext>
          </c:extLst>
        </c:ser>
        <c:ser>
          <c:idx val="1"/>
          <c:order val="1"/>
          <c:tx>
            <c:strRef>
              <c:f>'1'!$B$87</c:f>
              <c:strCache>
                <c:ptCount val="1"/>
                <c:pt idx="0">
                  <c:v>расходы ГОБМП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'1'!$C$85:$P$85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'1'!$C$87:$P$87</c:f>
              <c:numCache>
                <c:formatCode>General</c:formatCode>
                <c:ptCount val="14"/>
                <c:pt idx="10" formatCode="_-* #\ ##0\ _₽_-;\-* #\ ##0\ _₽_-;_-* &quot;-&quot;??\ _₽_-;_-@_-">
                  <c:v>1126.5902540940099</c:v>
                </c:pt>
                <c:pt idx="11" formatCode="_-* #\ ##0\ _₽_-;\-* #\ ##0\ _₽_-;_-* &quot;-&quot;??\ _₽_-;_-@_-">
                  <c:v>1211.5877528275803</c:v>
                </c:pt>
                <c:pt idx="12" formatCode="_-* #\ ##0\ _₽_-;\-* #\ ##0\ _₽_-;_-* &quot;-&quot;??\ _₽_-;_-@_-">
                  <c:v>1300.9425344703498</c:v>
                </c:pt>
                <c:pt idx="13" formatCode="_-* #\ ##0\ _₽_-;\-* #\ ##0\ _₽_-;_-* &quot;-&quot;??\ _₽_-;_-@_-">
                  <c:v>1337.6052352837601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5C-4F10-9816-2810F6C716A8}"/>
            </c:ext>
          </c:extLst>
        </c:ser>
        <c:ser>
          <c:idx val="2"/>
          <c:order val="2"/>
          <c:tx>
            <c:strRef>
              <c:f>'1'!$B$88</c:f>
              <c:strCache>
                <c:ptCount val="1"/>
                <c:pt idx="0">
                  <c:v>расходы ОСМС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'1'!$C$85:$P$85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'1'!$C$88:$P$88</c:f>
              <c:numCache>
                <c:formatCode>General</c:formatCode>
                <c:ptCount val="14"/>
                <c:pt idx="10" formatCode="_-* #\ ##0\ _₽_-;\-* #\ ##0\ _₽_-;_-* &quot;-&quot;??\ _₽_-;_-@_-">
                  <c:v>423.94995387949001</c:v>
                </c:pt>
                <c:pt idx="11" formatCode="_-* #\ ##0\ _₽_-;\-* #\ ##0\ _₽_-;_-* &quot;-&quot;??\ _₽_-;_-@_-">
                  <c:v>716.71409100000005</c:v>
                </c:pt>
                <c:pt idx="12" formatCode="_-* #\ ##0\ _₽_-;\-* #\ ##0\ _₽_-;_-* &quot;-&quot;??\ _₽_-;_-@_-">
                  <c:v>835.97405907727989</c:v>
                </c:pt>
                <c:pt idx="13" formatCode="_-* #\ ##0\ _₽_-;\-* #\ ##0\ _₽_-;_-* &quot;-&quot;??\ _₽_-;_-@_-">
                  <c:v>998.22667181226996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5C-4F10-9816-2810F6C716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100"/>
        <c:axId val="647651120"/>
        <c:axId val="647654000"/>
      </c:barChart>
      <c:lineChart>
        <c:grouping val="standard"/>
        <c:varyColors val="0"/>
        <c:ser>
          <c:idx val="3"/>
          <c:order val="3"/>
          <c:tx>
            <c:strRef>
              <c:f>'1'!$B$89</c:f>
              <c:strCache>
                <c:ptCount val="1"/>
                <c:pt idx="0">
                  <c:v>государственные расходы в % от ВВП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'1'!$C$85:$P$85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'1'!$C$89:$P$89</c:f>
              <c:numCache>
                <c:formatCode>0.0%</c:formatCode>
                <c:ptCount val="14"/>
                <c:pt idx="0">
                  <c:v>1.8710540855514539E-2</c:v>
                </c:pt>
                <c:pt idx="1">
                  <c:v>1.8525868492085065E-2</c:v>
                </c:pt>
                <c:pt idx="2">
                  <c:v>2.0734523297137541E-2</c:v>
                </c:pt>
                <c:pt idx="3">
                  <c:v>1.8491532960362919E-2</c:v>
                </c:pt>
                <c:pt idx="4">
                  <c:v>2.1337772062083663E-2</c:v>
                </c:pt>
                <c:pt idx="5">
                  <c:v>1.9207737012374895E-2</c:v>
                </c:pt>
                <c:pt idx="6">
                  <c:v>2.0426872888101251E-2</c:v>
                </c:pt>
                <c:pt idx="7">
                  <c:v>1.896195396912272E-2</c:v>
                </c:pt>
                <c:pt idx="8">
                  <c:v>1.7157064578144258E-2</c:v>
                </c:pt>
                <c:pt idx="9">
                  <c:v>1.6729742030689342E-2</c:v>
                </c:pt>
                <c:pt idx="10">
                  <c:v>2.4673330704463939E-2</c:v>
                </c:pt>
                <c:pt idx="11">
                  <c:v>2.6085343810017918E-2</c:v>
                </c:pt>
                <c:pt idx="12">
                  <c:v>2.3023166768774923E-2</c:v>
                </c:pt>
                <c:pt idx="13">
                  <c:v>2.5079612153076251E-2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5C-4F10-9816-2810F6C716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3115936"/>
        <c:axId val="753116296"/>
      </c:lineChart>
      <c:catAx>
        <c:axId val="64765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47654000"/>
        <c:crosses val="autoZero"/>
        <c:auto val="1"/>
        <c:lblAlgn val="ctr"/>
        <c:lblOffset val="100"/>
        <c:noMultiLvlLbl val="0"/>
      </c:catAx>
      <c:valAx>
        <c:axId val="647654000"/>
        <c:scaling>
          <c:orientation val="minMax"/>
        </c:scaling>
        <c:delete val="0"/>
        <c:axPos val="l"/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47651120"/>
        <c:crosses val="autoZero"/>
        <c:crossBetween val="between"/>
      </c:valAx>
      <c:valAx>
        <c:axId val="75311629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53115936"/>
        <c:crosses val="max"/>
        <c:crossBetween val="between"/>
      </c:valAx>
      <c:catAx>
        <c:axId val="753115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53116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0" u="sng"/>
              <a:t>Частные расходы, </a:t>
            </a:r>
          </a:p>
          <a:p>
            <a:pPr>
              <a:defRPr u="sng"/>
            </a:pPr>
            <a:r>
              <a:rPr lang="ru-RU" b="0" u="sng"/>
              <a:t>(млрд. тенге - % от ВВП)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'1'!$B$100</c:f>
              <c:strCache>
                <c:ptCount val="1"/>
                <c:pt idx="0">
                  <c:v>Частные расходы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'1'!$C$99:$P$99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'1'!$C$100:$P$100</c:f>
              <c:numCache>
                <c:formatCode>_-* #\ ##0\ _₽_-;\-* #\ ##0\ _₽_-;_-* "-"??\ _₽_-;_-@_-</c:formatCode>
                <c:ptCount val="14"/>
                <c:pt idx="0">
                  <c:v>188.30064896112242</c:v>
                </c:pt>
                <c:pt idx="1">
                  <c:v>210.753450332</c:v>
                </c:pt>
                <c:pt idx="2">
                  <c:v>298.59819240600001</c:v>
                </c:pt>
                <c:pt idx="3">
                  <c:v>291.95492167999998</c:v>
                </c:pt>
                <c:pt idx="4">
                  <c:v>332.41313231999999</c:v>
                </c:pt>
                <c:pt idx="5">
                  <c:v>457.11893139999995</c:v>
                </c:pt>
                <c:pt idx="6">
                  <c:v>646.37588205882355</c:v>
                </c:pt>
                <c:pt idx="7">
                  <c:v>630.71637070588235</c:v>
                </c:pt>
                <c:pt idx="8">
                  <c:v>679.52060679411773</c:v>
                </c:pt>
                <c:pt idx="9">
                  <c:v>776.4734244</c:v>
                </c:pt>
                <c:pt idx="10">
                  <c:v>905.86064496941174</c:v>
                </c:pt>
                <c:pt idx="11">
                  <c:v>1101.8036185999999</c:v>
                </c:pt>
                <c:pt idx="12">
                  <c:v>1466.0341180200001</c:v>
                </c:pt>
                <c:pt idx="13">
                  <c:v>1542.457193021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2D-4CC6-8F7C-31FA9582BF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"/>
        <c:overlap val="-27"/>
        <c:axId val="203040336"/>
        <c:axId val="203040696"/>
      </c:barChart>
      <c:lineChart>
        <c:grouping val="standard"/>
        <c:varyColors val="0"/>
        <c:ser>
          <c:idx val="1"/>
          <c:order val="1"/>
          <c:tx>
            <c:strRef>
              <c:f>'1'!$B$101</c:f>
              <c:strCache>
                <c:ptCount val="1"/>
                <c:pt idx="0">
                  <c:v>частные расходы в % от ВВП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'1'!$C$99:$P$99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'1'!$C$101:$P$101</c:f>
              <c:numCache>
                <c:formatCode>0.0%</c:formatCode>
                <c:ptCount val="14"/>
                <c:pt idx="0">
                  <c:v>8.6315006406276051E-3</c:v>
                </c:pt>
                <c:pt idx="1">
                  <c:v>7.4621342306952542E-3</c:v>
                </c:pt>
                <c:pt idx="2">
                  <c:v>9.6274833441111728E-3</c:v>
                </c:pt>
                <c:pt idx="3">
                  <c:v>8.1100785609885869E-3</c:v>
                </c:pt>
                <c:pt idx="4">
                  <c:v>8.3782269463081628E-3</c:v>
                </c:pt>
                <c:pt idx="5">
                  <c:v>1.1180839390467111E-2</c:v>
                </c:pt>
                <c:pt idx="6">
                  <c:v>1.3761125330310703E-2</c:v>
                </c:pt>
                <c:pt idx="7">
                  <c:v>1.159855863515181E-2</c:v>
                </c:pt>
                <c:pt idx="8">
                  <c:v>1.0992004249228205E-2</c:v>
                </c:pt>
                <c:pt idx="9">
                  <c:v>1.1167037166358156E-2</c:v>
                </c:pt>
                <c:pt idx="10">
                  <c:v>1.281018714876497E-2</c:v>
                </c:pt>
                <c:pt idx="11">
                  <c:v>1.3124273717281289E-2</c:v>
                </c:pt>
                <c:pt idx="12">
                  <c:v>1.4128336112525673E-2</c:v>
                </c:pt>
                <c:pt idx="13">
                  <c:v>1.2934525075430772E-2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2D-4CC6-8F7C-31FA9582BF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23740504"/>
        <c:axId val="623737264"/>
      </c:lineChart>
      <c:catAx>
        <c:axId val="203040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203040696"/>
        <c:crosses val="autoZero"/>
        <c:auto val="1"/>
        <c:lblAlgn val="ctr"/>
        <c:lblOffset val="100"/>
        <c:noMultiLvlLbl val="0"/>
      </c:catAx>
      <c:valAx>
        <c:axId val="203040696"/>
        <c:scaling>
          <c:orientation val="minMax"/>
        </c:scaling>
        <c:delete val="0"/>
        <c:axPos val="l"/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203040336"/>
        <c:crosses val="autoZero"/>
        <c:crossBetween val="between"/>
      </c:valAx>
      <c:valAx>
        <c:axId val="623737264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23740504"/>
        <c:crosses val="max"/>
        <c:crossBetween val="between"/>
      </c:valAx>
      <c:catAx>
        <c:axId val="623740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3737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0" u="sng"/>
              <a:t>Структура частных расходов, </a:t>
            </a:r>
          </a:p>
          <a:p>
            <a:pPr>
              <a:defRPr u="sng"/>
            </a:pPr>
            <a:r>
              <a:rPr lang="ru-RU" b="0" u="sng"/>
              <a:t>млрд. тенге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2.5277775063628702E-2"/>
          <c:y val="5.5214936479490551E-2"/>
          <c:w val="0.94944444987274257"/>
          <c:h val="0.772194772722743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'1'!$B$110</c:f>
              <c:strCache>
                <c:ptCount val="1"/>
                <c:pt idx="0">
                  <c:v>Расходы некоммерческих организаций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'1'!$C$109:$P$109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'1'!$C$110:$P$110</c:f>
              <c:numCache>
                <c:formatCode>_-* #\ ##0.0\ _₽_-;\-* #\ ##0.0\ _₽_-;_-* "-"??\ _₽_-;_-@_-</c:formatCode>
                <c:ptCount val="14"/>
                <c:pt idx="0">
                  <c:v>0.48206687095</c:v>
                </c:pt>
                <c:pt idx="1">
                  <c:v>1.00729802074</c:v>
                </c:pt>
                <c:pt idx="2">
                  <c:v>0.32853629964999997</c:v>
                </c:pt>
                <c:pt idx="3">
                  <c:v>0.97425177761999993</c:v>
                </c:pt>
                <c:pt idx="4">
                  <c:v>1.2238194978900001</c:v>
                </c:pt>
                <c:pt idx="5">
                  <c:v>0.67599712020000002</c:v>
                </c:pt>
                <c:pt idx="6">
                  <c:v>1.8044758804800001</c:v>
                </c:pt>
                <c:pt idx="7">
                  <c:v>1.111568068</c:v>
                </c:pt>
                <c:pt idx="8">
                  <c:v>0.98722117377999996</c:v>
                </c:pt>
                <c:pt idx="9">
                  <c:v>0.45694838400000004</c:v>
                </c:pt>
                <c:pt idx="10">
                  <c:v>0.85234653818999995</c:v>
                </c:pt>
                <c:pt idx="11">
                  <c:v>3.0456884699999995</c:v>
                </c:pt>
                <c:pt idx="12">
                  <c:v>16.784247988000001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8E-4142-B770-14A28191AA0C}"/>
            </c:ext>
          </c:extLst>
        </c:ser>
        <c:ser>
          <c:idx val="1"/>
          <c:order val="1"/>
          <c:tx>
            <c:strRef>
              <c:f>'1'!$B$111</c:f>
              <c:strCache>
                <c:ptCount val="1"/>
                <c:pt idx="0">
                  <c:v>ДМС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'1'!$C$109:$P$109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'1'!$C$111:$P$111</c:f>
              <c:numCache>
                <c:formatCode>_-* #\ ##0\ _₽_-;\-* #\ ##0\ _₽_-;_-* "-"??\ _₽_-;_-@_-</c:formatCode>
                <c:ptCount val="14"/>
                <c:pt idx="0">
                  <c:v>10.863594000000001</c:v>
                </c:pt>
                <c:pt idx="1">
                  <c:v>12.402728</c:v>
                </c:pt>
                <c:pt idx="2">
                  <c:v>14.770958</c:v>
                </c:pt>
                <c:pt idx="3">
                  <c:v>17.988168999999999</c:v>
                </c:pt>
                <c:pt idx="4">
                  <c:v>19.666274000000001</c:v>
                </c:pt>
                <c:pt idx="5">
                  <c:v>20.577506</c:v>
                </c:pt>
                <c:pt idx="6">
                  <c:v>22.476738999999998</c:v>
                </c:pt>
                <c:pt idx="7">
                  <c:v>25.565201999999999</c:v>
                </c:pt>
                <c:pt idx="8">
                  <c:v>24.341863</c:v>
                </c:pt>
                <c:pt idx="9">
                  <c:v>31.068387999999999</c:v>
                </c:pt>
                <c:pt idx="10">
                  <c:v>29.110595</c:v>
                </c:pt>
                <c:pt idx="11">
                  <c:v>31.736535</c:v>
                </c:pt>
                <c:pt idx="12">
                  <c:v>38.780540999999999</c:v>
                </c:pt>
                <c:pt idx="13">
                  <c:v>53.034889999999997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8E-4142-B770-14A28191AA0C}"/>
            </c:ext>
          </c:extLst>
        </c:ser>
        <c:ser>
          <c:idx val="2"/>
          <c:order val="2"/>
          <c:tx>
            <c:strRef>
              <c:f>'1'!$B$112</c:f>
              <c:strCache>
                <c:ptCount val="1"/>
                <c:pt idx="0">
                  <c:v>Предприятия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'1'!$C$109:$P$109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'1'!$C$112:$P$112</c:f>
              <c:numCache>
                <c:formatCode>_-* #\ ##0\ _₽_-;\-* #\ ##0\ _₽_-;_-* "-"??\ _₽_-;_-@_-</c:formatCode>
                <c:ptCount val="14"/>
                <c:pt idx="0">
                  <c:v>14.491075</c:v>
                </c:pt>
                <c:pt idx="1">
                  <c:v>17.558066</c:v>
                </c:pt>
                <c:pt idx="2">
                  <c:v>21.756312000000001</c:v>
                </c:pt>
                <c:pt idx="3">
                  <c:v>25.157805</c:v>
                </c:pt>
                <c:pt idx="4">
                  <c:v>31.829336999999999</c:v>
                </c:pt>
                <c:pt idx="5">
                  <c:v>37.572336</c:v>
                </c:pt>
                <c:pt idx="6">
                  <c:v>50.450772999999998</c:v>
                </c:pt>
                <c:pt idx="7">
                  <c:v>55.000304</c:v>
                </c:pt>
                <c:pt idx="8">
                  <c:v>72.130823000000007</c:v>
                </c:pt>
                <c:pt idx="9">
                  <c:v>89.059162000000001</c:v>
                </c:pt>
                <c:pt idx="10">
                  <c:v>141.11296400000001</c:v>
                </c:pt>
                <c:pt idx="11">
                  <c:v>245.380011</c:v>
                </c:pt>
                <c:pt idx="12">
                  <c:v>228.99986000000001</c:v>
                </c:pt>
                <c:pt idx="13">
                  <c:v>234.03292500000001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8E-4142-B770-14A28191AA0C}"/>
            </c:ext>
          </c:extLst>
        </c:ser>
        <c:ser>
          <c:idx val="3"/>
          <c:order val="3"/>
          <c:tx>
            <c:strRef>
              <c:f>'1'!$B$113</c:f>
              <c:strCache>
                <c:ptCount val="1"/>
                <c:pt idx="0">
                  <c:v>Прямые платежи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'1'!$C$109:$P$109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'1'!$C$113:$P$113</c:f>
              <c:numCache>
                <c:formatCode>_-* #\ ##0\ _₽_-;\-* #\ ##0\ _₽_-;_-* "-"??\ _₽_-;_-@_-</c:formatCode>
                <c:ptCount val="14"/>
                <c:pt idx="0">
                  <c:v>162.94597996112242</c:v>
                </c:pt>
                <c:pt idx="1">
                  <c:v>180.79265633199998</c:v>
                </c:pt>
                <c:pt idx="2">
                  <c:v>262.07092240600002</c:v>
                </c:pt>
                <c:pt idx="3">
                  <c:v>248.80894768000002</c:v>
                </c:pt>
                <c:pt idx="4">
                  <c:v>280.91752131999999</c:v>
                </c:pt>
                <c:pt idx="5">
                  <c:v>398.96908939999997</c:v>
                </c:pt>
                <c:pt idx="6">
                  <c:v>573.44837005882357</c:v>
                </c:pt>
                <c:pt idx="7">
                  <c:v>550.15086470588233</c:v>
                </c:pt>
                <c:pt idx="8">
                  <c:v>583.04792079411766</c:v>
                </c:pt>
                <c:pt idx="9">
                  <c:v>656.34587439999996</c:v>
                </c:pt>
                <c:pt idx="10">
                  <c:v>735.63708596941171</c:v>
                </c:pt>
                <c:pt idx="11">
                  <c:v>824.68707260000008</c:v>
                </c:pt>
                <c:pt idx="12">
                  <c:v>1198.2537170200001</c:v>
                </c:pt>
                <c:pt idx="13">
                  <c:v>1255.3893780209999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8E-4142-B770-14A28191AA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"/>
        <c:overlap val="-1"/>
        <c:axId val="646878720"/>
        <c:axId val="774801904"/>
      </c:barChart>
      <c:catAx>
        <c:axId val="64687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74801904"/>
        <c:crosses val="autoZero"/>
        <c:auto val="1"/>
        <c:lblAlgn val="ctr"/>
        <c:lblOffset val="100"/>
        <c:noMultiLvlLbl val="0"/>
      </c:catAx>
      <c:valAx>
        <c:axId val="774801904"/>
        <c:scaling>
          <c:orientation val="minMax"/>
        </c:scaling>
        <c:delete val="1"/>
        <c:axPos val="l"/>
        <c:numFmt formatCode="_-* #\ ##0.0\ _₽_-;\-* #\ ##0.0\ _₽_-;_-* &quot;-&quot;??\ _₽_-;_-@_-" sourceLinked="1"/>
        <c:majorTickMark val="none"/>
        <c:minorTickMark val="none"/>
        <c:tickLblPos val="nextTo"/>
        <c:crossAx val="64687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53275428574333"/>
          <c:y val="9.1762536295422428E-2"/>
          <c:w val="0.60109327641992005"/>
          <c:h val="0.7925328308355771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5E-450C-B050-B759307837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5E-450C-B050-B759307837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5E-450C-B050-B759307837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5E-450C-B050-B7593078375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5E-450C-B050-B7593078375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5E-450C-B050-B7593078375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F5E-450C-B050-B7593078375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F5E-450C-B050-B7593078375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F5E-450C-B050-B7593078375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F5E-450C-B050-B7593078375E}"/>
              </c:ext>
            </c:extLst>
          </c:dPt>
          <c:dLbls>
            <c:dLbl>
              <c:idx val="0"/>
              <c:layout>
                <c:manualLayout>
                  <c:x val="5.1796838795424252E-2"/>
                  <c:y val="-2.39420965735780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5E-450C-B050-B7593078375E}"/>
                </c:ext>
              </c:extLst>
            </c:dLbl>
            <c:dLbl>
              <c:idx val="3"/>
              <c:layout>
                <c:manualLayout>
                  <c:x val="-4.3164032329520343E-3"/>
                  <c:y val="9.04479203890726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5E-450C-B050-B7593078375E}"/>
                </c:ext>
              </c:extLst>
            </c:dLbl>
            <c:dLbl>
              <c:idx val="5"/>
              <c:layout>
                <c:manualLayout>
                  <c:x val="-1.7265612931808137E-2"/>
                  <c:y val="-6.65058238154947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5E-450C-B050-B7593078375E}"/>
                </c:ext>
              </c:extLst>
            </c:dLbl>
            <c:dLbl>
              <c:idx val="7"/>
              <c:layout>
                <c:manualLayout>
                  <c:x val="-0.15970691961922528"/>
                  <c:y val="4.78841931471561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F5E-450C-B050-B7593078375E}"/>
                </c:ext>
              </c:extLst>
            </c:dLbl>
            <c:dLbl>
              <c:idx val="9"/>
              <c:layout>
                <c:manualLayout>
                  <c:x val="9.927727435789671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F5E-450C-B050-B7593078375E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Лист1!$A$1:$A$10</c:f>
              <c:strCache>
                <c:ptCount val="10"/>
                <c:pt idx="0">
                  <c:v>Стационар</c:v>
                </c:pt>
                <c:pt idx="1">
                  <c:v>Дневной стационар</c:v>
                </c:pt>
                <c:pt idx="2">
                  <c:v>АПП</c:v>
                </c:pt>
                <c:pt idx="3">
                  <c:v>Реабилитация</c:v>
                </c:pt>
                <c:pt idx="4">
                  <c:v>Долгосрочный уход</c:v>
                </c:pt>
                <c:pt idx="5">
                  <c:v>Вспомогательные услуги</c:v>
                </c:pt>
                <c:pt idx="6">
                  <c:v>Лекарственное обеспечение</c:v>
                </c:pt>
                <c:pt idx="7">
                  <c:v>Профилактические услуги</c:v>
                </c:pt>
                <c:pt idx="8">
                  <c:v>Администрирование</c:v>
                </c:pt>
                <c:pt idx="9">
                  <c:v>Прочие</c:v>
                </c:pt>
              </c:strCache>
            </c:strRef>
          </c:cat>
          <c:val>
            <c:numRef>
              <c:f>Лист1!$C$1:$C$10</c:f>
              <c:numCache>
                <c:formatCode>0.0%</c:formatCode>
                <c:ptCount val="10"/>
                <c:pt idx="0">
                  <c:v>0.27914350944771171</c:v>
                </c:pt>
                <c:pt idx="1">
                  <c:v>1.6335028289223865E-2</c:v>
                </c:pt>
                <c:pt idx="2">
                  <c:v>0.3379624521773324</c:v>
                </c:pt>
                <c:pt idx="3">
                  <c:v>2.4871778963990059E-2</c:v>
                </c:pt>
                <c:pt idx="4">
                  <c:v>2.4686264974826361E-3</c:v>
                </c:pt>
                <c:pt idx="5">
                  <c:v>3.5576920444671437E-2</c:v>
                </c:pt>
                <c:pt idx="6">
                  <c:v>0.25500225660879899</c:v>
                </c:pt>
                <c:pt idx="7">
                  <c:v>2.1737329069178461E-2</c:v>
                </c:pt>
                <c:pt idx="8">
                  <c:v>2.1103839833340993E-2</c:v>
                </c:pt>
                <c:pt idx="9">
                  <c:v>5.7982586682695757E-3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F5E-450C-B050-B75930783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00267165728013"/>
          <c:y val="0.11666965595973688"/>
          <c:w val="0.66160690428446201"/>
          <c:h val="0.791037111238170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40-4A76-ACE8-EBD40E92A1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40-4A76-ACE8-EBD40E92A1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40-4A76-ACE8-EBD40E92A1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540-4A76-ACE8-EBD40E92A12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540-4A76-ACE8-EBD40E92A12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540-4A76-ACE8-EBD40E92A12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540-4A76-ACE8-EBD40E92A12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540-4A76-ACE8-EBD40E92A12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540-4A76-ACE8-EBD40E92A12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540-4A76-ACE8-EBD40E92A12C}"/>
              </c:ext>
            </c:extLst>
          </c:dPt>
          <c:dLbls>
            <c:dLbl>
              <c:idx val="0"/>
              <c:layout>
                <c:manualLayout>
                  <c:x val="3.7257907727745648E-2"/>
                  <c:y val="-5.250305199827855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40-4A76-ACE8-EBD40E92A12C}"/>
                </c:ext>
              </c:extLst>
            </c:dLbl>
            <c:dLbl>
              <c:idx val="1"/>
              <c:layout>
                <c:manualLayout>
                  <c:x val="3.5317224808946709E-2"/>
                  <c:y val="-1.05006103996557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40-4A76-ACE8-EBD40E92A12C}"/>
                </c:ext>
              </c:extLst>
            </c:dLbl>
            <c:dLbl>
              <c:idx val="2"/>
              <c:layout>
                <c:manualLayout>
                  <c:x val="-2.8365908231449005E-2"/>
                  <c:y val="-2.102189129222413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40-4A76-ACE8-EBD40E92A12C}"/>
                </c:ext>
              </c:extLst>
            </c:dLbl>
            <c:dLbl>
              <c:idx val="3"/>
              <c:layout>
                <c:manualLayout>
                  <c:x val="4.1641190989833363E-2"/>
                  <c:y val="0.102380951396643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40-4A76-ACE8-EBD40E92A12C}"/>
                </c:ext>
              </c:extLst>
            </c:dLbl>
            <c:dLbl>
              <c:idx val="4"/>
              <c:layout>
                <c:manualLayout>
                  <c:x val="2.1498891073300883E-3"/>
                  <c:y val="-1.05007137521202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84441639603343"/>
                      <c:h val="0.12110552410654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540-4A76-ACE8-EBD40E92A12C}"/>
                </c:ext>
              </c:extLst>
            </c:dLbl>
            <c:dLbl>
              <c:idx val="5"/>
              <c:layout>
                <c:manualLayout>
                  <c:x val="0"/>
                  <c:y val="-7.61294253975038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40-4A76-ACE8-EBD40E92A12C}"/>
                </c:ext>
              </c:extLst>
            </c:dLbl>
            <c:dLbl>
              <c:idx val="6"/>
              <c:layout>
                <c:manualLayout>
                  <c:x val="-3.110140746175126E-2"/>
                  <c:y val="7.875457799741783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40-4A76-ACE8-EBD40E92A12C}"/>
                </c:ext>
              </c:extLst>
            </c:dLbl>
            <c:dLbl>
              <c:idx val="7"/>
              <c:layout>
                <c:manualLayout>
                  <c:x val="-0.10254702739595709"/>
                  <c:y val="2.88766785990532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40-4A76-ACE8-EBD40E92A12C}"/>
                </c:ext>
              </c:extLst>
            </c:dLbl>
            <c:dLbl>
              <c:idx val="8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34250716554642"/>
                      <c:h val="9.908648823621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E540-4A76-ACE8-EBD40E92A12C}"/>
                </c:ext>
              </c:extLst>
            </c:dLbl>
            <c:dLbl>
              <c:idx val="9"/>
              <c:layout>
                <c:manualLayout>
                  <c:x val="7.8899098717579025E-2"/>
                  <c:y val="-1.31257629995696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540-4A76-ACE8-EBD40E92A12C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Лист1!$A$1:$A$10</c:f>
              <c:strCache>
                <c:ptCount val="10"/>
                <c:pt idx="0">
                  <c:v>Стационар</c:v>
                </c:pt>
                <c:pt idx="1">
                  <c:v>Дневной стационар</c:v>
                </c:pt>
                <c:pt idx="2">
                  <c:v>АПП</c:v>
                </c:pt>
                <c:pt idx="3">
                  <c:v>Реабилитация</c:v>
                </c:pt>
                <c:pt idx="4">
                  <c:v>Долгосрочный уход</c:v>
                </c:pt>
                <c:pt idx="5">
                  <c:v>Вспомогательные услуги</c:v>
                </c:pt>
                <c:pt idx="6">
                  <c:v>Лекарственное обеспечение</c:v>
                </c:pt>
                <c:pt idx="7">
                  <c:v>Профилактические услуги</c:v>
                </c:pt>
                <c:pt idx="8">
                  <c:v>Администрирование</c:v>
                </c:pt>
                <c:pt idx="9">
                  <c:v>Прочие</c:v>
                </c:pt>
              </c:strCache>
            </c:strRef>
          </c:cat>
          <c:val>
            <c:numRef>
              <c:f>Лист1!$F$1:$F$10</c:f>
              <c:numCache>
                <c:formatCode>0.0%</c:formatCode>
                <c:ptCount val="10"/>
                <c:pt idx="0">
                  <c:v>0.35902545485923804</c:v>
                </c:pt>
                <c:pt idx="1">
                  <c:v>2.4759633571204701E-2</c:v>
                </c:pt>
                <c:pt idx="2">
                  <c:v>0.30630632767845384</c:v>
                </c:pt>
                <c:pt idx="3">
                  <c:v>2.4927165436681269E-2</c:v>
                </c:pt>
                <c:pt idx="4">
                  <c:v>2.4548179261571286E-3</c:v>
                </c:pt>
                <c:pt idx="5">
                  <c:v>5.3925313027040934E-2</c:v>
                </c:pt>
                <c:pt idx="6">
                  <c:v>0.16073297020262367</c:v>
                </c:pt>
                <c:pt idx="7">
                  <c:v>3.294810961084213E-2</c:v>
                </c:pt>
                <c:pt idx="8">
                  <c:v>2.6131562976801512E-2</c:v>
                </c:pt>
                <c:pt idx="9">
                  <c:v>8.7886447109567396E-3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540-4A76-ACE8-EBD40E92A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DF-416A-844E-65F0420354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DF-416A-844E-65F0420354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DF-416A-844E-65F0420354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DF-416A-844E-65F0420354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DF-416A-844E-65F0420354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BDF-416A-844E-65F042035404}"/>
              </c:ext>
            </c:extLst>
          </c:dPt>
          <c:dLbls>
            <c:dLbl>
              <c:idx val="0"/>
              <c:layout>
                <c:manualLayout>
                  <c:x val="3.374353089849616E-2"/>
                  <c:y val="2.82556723717370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DF-416A-844E-65F042035404}"/>
                </c:ext>
              </c:extLst>
            </c:dLbl>
            <c:dLbl>
              <c:idx val="1"/>
              <c:layout>
                <c:manualLayout>
                  <c:x val="3.374353089849608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DF-416A-844E-65F042035404}"/>
                </c:ext>
              </c:extLst>
            </c:dLbl>
            <c:dLbl>
              <c:idx val="2"/>
              <c:layout>
                <c:manualLayout>
                  <c:x val="0.13497412359398495"/>
                  <c:y val="-0.1053165970219290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DF-416A-844E-65F042035404}"/>
                </c:ext>
              </c:extLst>
            </c:dLbl>
            <c:dLbl>
              <c:idx val="3"/>
              <c:layout>
                <c:manualLayout>
                  <c:x val="-0.46608252053547927"/>
                  <c:y val="-7.19235296735125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DF-416A-844E-65F042035404}"/>
                </c:ext>
              </c:extLst>
            </c:dLbl>
            <c:dLbl>
              <c:idx val="4"/>
              <c:layout>
                <c:manualLayout>
                  <c:x val="1.2653824086936091E-2"/>
                  <c:y val="-0.1040322482777591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07824198196747"/>
                      <c:h val="9.95242853155452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BDF-416A-844E-65F042035404}"/>
                </c:ext>
              </c:extLst>
            </c:dLbl>
            <c:dLbl>
              <c:idx val="5"/>
              <c:layout>
                <c:manualLayout>
                  <c:x val="-4.2179413623120297E-2"/>
                  <c:y val="5.137394976679461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DF-416A-844E-65F042035404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Лист1!$A$15:$A$20</c:f>
              <c:strCache>
                <c:ptCount val="5"/>
                <c:pt idx="0">
                  <c:v>Стационар</c:v>
                </c:pt>
                <c:pt idx="1">
                  <c:v>АПП</c:v>
                </c:pt>
                <c:pt idx="2">
                  <c:v>Реабилитация</c:v>
                </c:pt>
                <c:pt idx="3">
                  <c:v>Долгосрочный уход</c:v>
                </c:pt>
                <c:pt idx="4">
                  <c:v>Лекарственное обеспечение</c:v>
                </c:pt>
              </c:strCache>
            </c:strRef>
          </c:cat>
          <c:val>
            <c:numRef>
              <c:f>Лист1!$B$15:$B$20</c:f>
              <c:numCache>
                <c:formatCode>0.0%</c:formatCode>
                <c:ptCount val="6"/>
                <c:pt idx="0">
                  <c:v>9.7535306483971032E-2</c:v>
                </c:pt>
                <c:pt idx="1">
                  <c:v>0.34449100721303516</c:v>
                </c:pt>
                <c:pt idx="2">
                  <c:v>1.759404403661485E-2</c:v>
                </c:pt>
                <c:pt idx="3">
                  <c:v>2.4842993374027335E-3</c:v>
                </c:pt>
                <c:pt idx="4">
                  <c:v>0.53789534292897634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BDF-416A-844E-65F042035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bg2">
              <a:lumMod val="2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0" dirty="0"/>
              <a:t>Распределение расходов на стационарную помощь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7.4175705256934094E-2"/>
          <c:y val="0.13435163251666349"/>
          <c:w val="0.90342755142513509"/>
          <c:h val="0.7662821487648426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Лист2!$C$2</c:f>
              <c:strCache>
                <c:ptCount val="1"/>
                <c:pt idx="0">
                  <c:v>государственные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Лист2!$B$3:$B$16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Лист2!$C$3:$C$16</c:f>
              <c:numCache>
                <c:formatCode>0%</c:formatCode>
                <c:ptCount val="14"/>
                <c:pt idx="0">
                  <c:v>0.9</c:v>
                </c:pt>
                <c:pt idx="1">
                  <c:v>0.92</c:v>
                </c:pt>
                <c:pt idx="2">
                  <c:v>0.91</c:v>
                </c:pt>
                <c:pt idx="3">
                  <c:v>0.94</c:v>
                </c:pt>
                <c:pt idx="4">
                  <c:v>0.92</c:v>
                </c:pt>
                <c:pt idx="5">
                  <c:v>0.91</c:v>
                </c:pt>
                <c:pt idx="6">
                  <c:v>0.91</c:v>
                </c:pt>
                <c:pt idx="7">
                  <c:v>0.89</c:v>
                </c:pt>
                <c:pt idx="8">
                  <c:v>0.89</c:v>
                </c:pt>
                <c:pt idx="9">
                  <c:v>0.89</c:v>
                </c:pt>
                <c:pt idx="10">
                  <c:v>0.91</c:v>
                </c:pt>
                <c:pt idx="11">
                  <c:v>0.93</c:v>
                </c:pt>
                <c:pt idx="12">
                  <c:v>0.9</c:v>
                </c:pt>
                <c:pt idx="1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A-4F68-97D1-066DCE4159F9}"/>
            </c:ext>
          </c:extLst>
        </c:ser>
        <c:ser>
          <c:idx val="1"/>
          <c:order val="1"/>
          <c:tx>
            <c:strRef>
              <c:f>Лист2!$D$2</c:f>
              <c:strCache>
                <c:ptCount val="1"/>
                <c:pt idx="0">
                  <c:v>карманные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Лист2!$B$3:$B$16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Лист2!$D$3:$D$16</c:f>
              <c:numCache>
                <c:formatCode>0%</c:formatCode>
                <c:ptCount val="14"/>
                <c:pt idx="0">
                  <c:v>0.1</c:v>
                </c:pt>
                <c:pt idx="1">
                  <c:v>0.08</c:v>
                </c:pt>
                <c:pt idx="2">
                  <c:v>0.09</c:v>
                </c:pt>
                <c:pt idx="3">
                  <c:v>0.06</c:v>
                </c:pt>
                <c:pt idx="4">
                  <c:v>0.08</c:v>
                </c:pt>
                <c:pt idx="5">
                  <c:v>0.09</c:v>
                </c:pt>
                <c:pt idx="6">
                  <c:v>0.09</c:v>
                </c:pt>
                <c:pt idx="7">
                  <c:v>0.11</c:v>
                </c:pt>
                <c:pt idx="8">
                  <c:v>0.11</c:v>
                </c:pt>
                <c:pt idx="9">
                  <c:v>0.11</c:v>
                </c:pt>
                <c:pt idx="10">
                  <c:v>0.09</c:v>
                </c:pt>
                <c:pt idx="11">
                  <c:v>7.0000000000000007E-2</c:v>
                </c:pt>
                <c:pt idx="12">
                  <c:v>0.1</c:v>
                </c:pt>
                <c:pt idx="1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A-4F68-97D1-066DCE415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44538104"/>
        <c:axId val="644535944"/>
      </c:barChart>
      <c:catAx>
        <c:axId val="6445381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44535944"/>
        <c:crosses val="autoZero"/>
        <c:auto val="1"/>
        <c:lblAlgn val="ctr"/>
        <c:lblOffset val="100"/>
        <c:noMultiLvlLbl val="0"/>
      </c:catAx>
      <c:valAx>
        <c:axId val="6445359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4453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0"/>
              <a:t>Распределение расходов на амбулаторно-поликлиническую помощь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7.9910369792979233E-2"/>
          <c:y val="0.15777777777777779"/>
          <c:w val="0.8927981308155607"/>
          <c:h val="0.7629043352339578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Лист2!$G$2</c:f>
              <c:strCache>
                <c:ptCount val="1"/>
                <c:pt idx="0">
                  <c:v>государственные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Лист2!$F$3:$F$16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Лист2!$G$3:$G$16</c:f>
              <c:numCache>
                <c:formatCode>0%</c:formatCode>
                <c:ptCount val="14"/>
                <c:pt idx="0">
                  <c:v>0.73</c:v>
                </c:pt>
                <c:pt idx="1">
                  <c:v>0.74</c:v>
                </c:pt>
                <c:pt idx="2">
                  <c:v>0.65</c:v>
                </c:pt>
                <c:pt idx="3">
                  <c:v>0.67</c:v>
                </c:pt>
                <c:pt idx="4">
                  <c:v>0.76</c:v>
                </c:pt>
                <c:pt idx="5">
                  <c:v>0.71</c:v>
                </c:pt>
                <c:pt idx="6">
                  <c:v>0.71</c:v>
                </c:pt>
                <c:pt idx="7">
                  <c:v>0.67</c:v>
                </c:pt>
                <c:pt idx="8">
                  <c:v>0.68</c:v>
                </c:pt>
                <c:pt idx="9">
                  <c:v>0.69</c:v>
                </c:pt>
                <c:pt idx="10">
                  <c:v>0.75</c:v>
                </c:pt>
                <c:pt idx="11">
                  <c:v>0.65</c:v>
                </c:pt>
                <c:pt idx="12">
                  <c:v>0.67</c:v>
                </c:pt>
                <c:pt idx="1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0F-4EAA-94FA-DD2187EC221C}"/>
            </c:ext>
          </c:extLst>
        </c:ser>
        <c:ser>
          <c:idx val="1"/>
          <c:order val="1"/>
          <c:tx>
            <c:strRef>
              <c:f>Лист2!$H$2</c:f>
              <c:strCache>
                <c:ptCount val="1"/>
                <c:pt idx="0">
                  <c:v>карманные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Лист2!$F$3:$F$16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Лист2!$H$3:$H$16</c:f>
              <c:numCache>
                <c:formatCode>0%</c:formatCode>
                <c:ptCount val="14"/>
                <c:pt idx="0">
                  <c:v>0.27</c:v>
                </c:pt>
                <c:pt idx="1">
                  <c:v>0.26</c:v>
                </c:pt>
                <c:pt idx="2">
                  <c:v>0.35</c:v>
                </c:pt>
                <c:pt idx="3">
                  <c:v>0.33</c:v>
                </c:pt>
                <c:pt idx="4">
                  <c:v>0.24</c:v>
                </c:pt>
                <c:pt idx="5">
                  <c:v>0.28999999999999998</c:v>
                </c:pt>
                <c:pt idx="6">
                  <c:v>0.28999999999999998</c:v>
                </c:pt>
                <c:pt idx="7">
                  <c:v>0.33</c:v>
                </c:pt>
                <c:pt idx="8">
                  <c:v>0.32</c:v>
                </c:pt>
                <c:pt idx="9">
                  <c:v>0.31</c:v>
                </c:pt>
                <c:pt idx="10">
                  <c:v>0.25</c:v>
                </c:pt>
                <c:pt idx="11">
                  <c:v>0.35</c:v>
                </c:pt>
                <c:pt idx="12">
                  <c:v>0.33</c:v>
                </c:pt>
                <c:pt idx="1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0F-4EAA-94FA-DD2187EC22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69552088"/>
        <c:axId val="769553168"/>
      </c:barChart>
      <c:catAx>
        <c:axId val="769552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69553168"/>
        <c:crosses val="autoZero"/>
        <c:auto val="1"/>
        <c:lblAlgn val="ctr"/>
        <c:lblOffset val="100"/>
        <c:noMultiLvlLbl val="0"/>
      </c:catAx>
      <c:valAx>
        <c:axId val="7695531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69552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/>
              <a:t>Распределение расходов на лекарственное обеспечение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7.978006607004362E-2"/>
          <c:y val="0.11116807251927438"/>
          <c:w val="0.8916941632918588"/>
          <c:h val="0.779801355938966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Лист2!$J$2</c:f>
              <c:strCache>
                <c:ptCount val="1"/>
                <c:pt idx="0">
                  <c:v>государственные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Лист2!$I$3:$I$16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Лист2!$J$3:$J$16</c:f>
              <c:numCache>
                <c:formatCode>0%</c:formatCode>
                <c:ptCount val="14"/>
                <c:pt idx="0">
                  <c:v>0.22</c:v>
                </c:pt>
                <c:pt idx="1">
                  <c:v>0.22</c:v>
                </c:pt>
                <c:pt idx="2">
                  <c:v>0.22</c:v>
                </c:pt>
                <c:pt idx="3">
                  <c:v>0.23</c:v>
                </c:pt>
                <c:pt idx="4">
                  <c:v>0.48</c:v>
                </c:pt>
                <c:pt idx="5">
                  <c:v>0.19</c:v>
                </c:pt>
                <c:pt idx="6">
                  <c:v>0.14000000000000001</c:v>
                </c:pt>
                <c:pt idx="7">
                  <c:v>0.23</c:v>
                </c:pt>
                <c:pt idx="8">
                  <c:v>0.22</c:v>
                </c:pt>
                <c:pt idx="9">
                  <c:v>0.22</c:v>
                </c:pt>
                <c:pt idx="10">
                  <c:v>0.24</c:v>
                </c:pt>
                <c:pt idx="11">
                  <c:v>0.28999999999999998</c:v>
                </c:pt>
                <c:pt idx="12">
                  <c:v>0.26</c:v>
                </c:pt>
                <c:pt idx="13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BE-49C6-8813-C06DBFCACD47}"/>
            </c:ext>
          </c:extLst>
        </c:ser>
        <c:ser>
          <c:idx val="1"/>
          <c:order val="1"/>
          <c:tx>
            <c:strRef>
              <c:f>Лист2!$K$2</c:f>
              <c:strCache>
                <c:ptCount val="1"/>
                <c:pt idx="0">
                  <c:v>карманные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Лист2!$I$3:$I$16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Лист2!$K$3:$K$16</c:f>
              <c:numCache>
                <c:formatCode>0%</c:formatCode>
                <c:ptCount val="14"/>
                <c:pt idx="0">
                  <c:v>0.78</c:v>
                </c:pt>
                <c:pt idx="1">
                  <c:v>0.78</c:v>
                </c:pt>
                <c:pt idx="2">
                  <c:v>0.78</c:v>
                </c:pt>
                <c:pt idx="3">
                  <c:v>0.77</c:v>
                </c:pt>
                <c:pt idx="4">
                  <c:v>0.52</c:v>
                </c:pt>
                <c:pt idx="5">
                  <c:v>0.81</c:v>
                </c:pt>
                <c:pt idx="6">
                  <c:v>0.86</c:v>
                </c:pt>
                <c:pt idx="7">
                  <c:v>0.77</c:v>
                </c:pt>
                <c:pt idx="8">
                  <c:v>0.78</c:v>
                </c:pt>
                <c:pt idx="9">
                  <c:v>0.78</c:v>
                </c:pt>
                <c:pt idx="10">
                  <c:v>0.76</c:v>
                </c:pt>
                <c:pt idx="11">
                  <c:v>0.71</c:v>
                </c:pt>
                <c:pt idx="12">
                  <c:v>0.74</c:v>
                </c:pt>
                <c:pt idx="13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BE-49C6-8813-C06DBFCACD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73970728"/>
        <c:axId val="473980808"/>
      </c:barChart>
      <c:catAx>
        <c:axId val="473970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473980808"/>
        <c:crosses val="autoZero"/>
        <c:auto val="1"/>
        <c:lblAlgn val="ctr"/>
        <c:lblOffset val="100"/>
        <c:noMultiLvlLbl val="0"/>
      </c:catAx>
      <c:valAx>
        <c:axId val="4739808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73970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Распределение расходов на паллиативную помощь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6.6155659538185155E-2"/>
          <c:y val="0.12162722157152314"/>
          <c:w val="0.91125043748394818"/>
          <c:h val="0.7704403676732697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Лист2!$C$19</c:f>
              <c:strCache>
                <c:ptCount val="1"/>
                <c:pt idx="0">
                  <c:v>государственные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Лист2!$B$20:$B$33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Лист2!$C$20:$C$33</c:f>
              <c:numCache>
                <c:formatCode>0%</c:formatCode>
                <c:ptCount val="14"/>
                <c:pt idx="0">
                  <c:v>0.55000000000000004</c:v>
                </c:pt>
                <c:pt idx="1">
                  <c:v>0.52</c:v>
                </c:pt>
                <c:pt idx="2">
                  <c:v>0.57999999999999996</c:v>
                </c:pt>
                <c:pt idx="3">
                  <c:v>0.63</c:v>
                </c:pt>
                <c:pt idx="4">
                  <c:v>0.5</c:v>
                </c:pt>
                <c:pt idx="5">
                  <c:v>0.57999999999999996</c:v>
                </c:pt>
                <c:pt idx="6">
                  <c:v>0.4</c:v>
                </c:pt>
                <c:pt idx="7">
                  <c:v>0.52</c:v>
                </c:pt>
                <c:pt idx="8">
                  <c:v>0.43</c:v>
                </c:pt>
                <c:pt idx="9">
                  <c:v>0.72</c:v>
                </c:pt>
                <c:pt idx="10">
                  <c:v>0.7</c:v>
                </c:pt>
                <c:pt idx="11">
                  <c:v>0.73</c:v>
                </c:pt>
                <c:pt idx="12">
                  <c:v>0.81</c:v>
                </c:pt>
                <c:pt idx="1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8-4A2E-86B4-42C3F6B3BF24}"/>
            </c:ext>
          </c:extLst>
        </c:ser>
        <c:ser>
          <c:idx val="1"/>
          <c:order val="1"/>
          <c:tx>
            <c:strRef>
              <c:f>Лист2!$D$19</c:f>
              <c:strCache>
                <c:ptCount val="1"/>
                <c:pt idx="0">
                  <c:v>карманные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Лист2!$B$20:$B$33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Лист2!$D$20:$D$33</c:f>
              <c:numCache>
                <c:formatCode>0%</c:formatCode>
                <c:ptCount val="14"/>
                <c:pt idx="0">
                  <c:v>0.45</c:v>
                </c:pt>
                <c:pt idx="1">
                  <c:v>0.48</c:v>
                </c:pt>
                <c:pt idx="2">
                  <c:v>0.42</c:v>
                </c:pt>
                <c:pt idx="3">
                  <c:v>0.37</c:v>
                </c:pt>
                <c:pt idx="4">
                  <c:v>0.5</c:v>
                </c:pt>
                <c:pt idx="5">
                  <c:v>0.42</c:v>
                </c:pt>
                <c:pt idx="6">
                  <c:v>0.6</c:v>
                </c:pt>
                <c:pt idx="7">
                  <c:v>0.48</c:v>
                </c:pt>
                <c:pt idx="8">
                  <c:v>0.56999999999999995</c:v>
                </c:pt>
                <c:pt idx="9">
                  <c:v>0.28000000000000003</c:v>
                </c:pt>
                <c:pt idx="10">
                  <c:v>0.3</c:v>
                </c:pt>
                <c:pt idx="11">
                  <c:v>0.27</c:v>
                </c:pt>
                <c:pt idx="12">
                  <c:v>0.19</c:v>
                </c:pt>
                <c:pt idx="1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8-4A2E-86B4-42C3F6B3BF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843791152"/>
        <c:axId val="843785752"/>
      </c:barChart>
      <c:catAx>
        <c:axId val="84379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43785752"/>
        <c:crosses val="autoZero"/>
        <c:auto val="1"/>
        <c:lblAlgn val="ctr"/>
        <c:lblOffset val="100"/>
        <c:noMultiLvlLbl val="0"/>
      </c:catAx>
      <c:valAx>
        <c:axId val="843785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4379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u="sng"/>
              <a:t>Текущие расходы на здравоохранение, </a:t>
            </a:r>
          </a:p>
          <a:p>
            <a:pPr>
              <a:defRPr u="sng"/>
            </a:pPr>
            <a:r>
              <a:rPr lang="ru-RU" u="sng"/>
              <a:t>в % от ВВП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'1'!$B$4:$O$4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'1'!$B$23:$O$23</c:f>
              <c:numCache>
                <c:formatCode>0.0%</c:formatCode>
                <c:ptCount val="14"/>
                <c:pt idx="0">
                  <c:v>2.7364138926652268E-2</c:v>
                </c:pt>
                <c:pt idx="1">
                  <c:v>2.6023668060781831E-2</c:v>
                </c:pt>
                <c:pt idx="2">
                  <c:v>3.037259939711013E-2</c:v>
                </c:pt>
                <c:pt idx="3">
                  <c:v>2.6628674803618559E-2</c:v>
                </c:pt>
                <c:pt idx="4">
                  <c:v>2.9746844472958996E-2</c:v>
                </c:pt>
                <c:pt idx="5">
                  <c:v>3.0405110864029656E-2</c:v>
                </c:pt>
                <c:pt idx="6">
                  <c:v>3.4226414903557621E-2</c:v>
                </c:pt>
                <c:pt idx="7">
                  <c:v>3.0580953785148322E-2</c:v>
                </c:pt>
                <c:pt idx="8">
                  <c:v>2.8165038231726974E-2</c:v>
                </c:pt>
                <c:pt idx="9">
                  <c:v>2.7903350908875472E-2</c:v>
                </c:pt>
                <c:pt idx="10">
                  <c:v>3.7495571273068316E-2</c:v>
                </c:pt>
                <c:pt idx="11">
                  <c:v>3.9245896632271321E-2</c:v>
                </c:pt>
                <c:pt idx="12">
                  <c:v>3.7313254571834722E-2</c:v>
                </c:pt>
                <c:pt idx="13">
                  <c:v>3.8014137228507022E-2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CE-4289-9CE9-BC43853122B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2916984"/>
        <c:axId val="622914104"/>
      </c:lineChart>
      <c:catAx>
        <c:axId val="622916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22914104"/>
        <c:crosses val="autoZero"/>
        <c:auto val="1"/>
        <c:lblAlgn val="ctr"/>
        <c:lblOffset val="100"/>
        <c:noMultiLvlLbl val="0"/>
      </c:catAx>
      <c:valAx>
        <c:axId val="6229141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22916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Распределение расходов на реабилитацию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6.6306984971404484E-2"/>
          <c:y val="0.1190275682265729"/>
          <c:w val="0.91104743042318392"/>
          <c:h val="0.789013281301611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Лист2!$G$19</c:f>
              <c:strCache>
                <c:ptCount val="1"/>
                <c:pt idx="0">
                  <c:v>государственные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Лист2!$F$20:$F$30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Лист2!$G$20:$G$30</c:f>
              <c:numCache>
                <c:formatCode>0%</c:formatCode>
                <c:ptCount val="11"/>
                <c:pt idx="0">
                  <c:v>0.06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0.06</c:v>
                </c:pt>
                <c:pt idx="4">
                  <c:v>0.05</c:v>
                </c:pt>
                <c:pt idx="5">
                  <c:v>0.33</c:v>
                </c:pt>
                <c:pt idx="6">
                  <c:v>0.37</c:v>
                </c:pt>
                <c:pt idx="7">
                  <c:v>0.78</c:v>
                </c:pt>
                <c:pt idx="8">
                  <c:v>0.77</c:v>
                </c:pt>
                <c:pt idx="9">
                  <c:v>0.77</c:v>
                </c:pt>
                <c:pt idx="10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4-43A8-84B7-D8598E64E455}"/>
            </c:ext>
          </c:extLst>
        </c:ser>
        <c:ser>
          <c:idx val="1"/>
          <c:order val="1"/>
          <c:tx>
            <c:strRef>
              <c:f>Лист2!$H$19</c:f>
              <c:strCache>
                <c:ptCount val="1"/>
                <c:pt idx="0">
                  <c:v>карманные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Лист2!$F$20:$F$30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Лист2!$H$20:$H$30</c:f>
              <c:numCache>
                <c:formatCode>0%</c:formatCode>
                <c:ptCount val="11"/>
                <c:pt idx="0">
                  <c:v>0.94</c:v>
                </c:pt>
                <c:pt idx="1">
                  <c:v>0.92999999999999994</c:v>
                </c:pt>
                <c:pt idx="2">
                  <c:v>0.92999999999999994</c:v>
                </c:pt>
                <c:pt idx="3">
                  <c:v>0.94</c:v>
                </c:pt>
                <c:pt idx="4">
                  <c:v>0.95</c:v>
                </c:pt>
                <c:pt idx="5">
                  <c:v>0.66999999999999993</c:v>
                </c:pt>
                <c:pt idx="6">
                  <c:v>0.63</c:v>
                </c:pt>
                <c:pt idx="7">
                  <c:v>0.21999999999999997</c:v>
                </c:pt>
                <c:pt idx="8">
                  <c:v>0.22999999999999998</c:v>
                </c:pt>
                <c:pt idx="9">
                  <c:v>0.22999999999999998</c:v>
                </c:pt>
                <c:pt idx="10">
                  <c:v>0.22999999999999998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54-43A8-84B7-D8598E64E4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838688312"/>
        <c:axId val="838694792"/>
      </c:barChart>
      <c:catAx>
        <c:axId val="838688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38694792"/>
        <c:crosses val="autoZero"/>
        <c:auto val="1"/>
        <c:lblAlgn val="ctr"/>
        <c:lblOffset val="100"/>
        <c:noMultiLvlLbl val="0"/>
      </c:catAx>
      <c:valAx>
        <c:axId val="8386947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38688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59687369163285"/>
          <c:y val="9.1697388168959448E-2"/>
          <c:w val="0.65789224223944021"/>
          <c:h val="0.8006792971942989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08-400E-854F-CB6C30AF29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08-400E-854F-CB6C30AF29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08-400E-854F-CB6C30AF29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08-400E-854F-CB6C30AF295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08-400E-854F-CB6C30AF295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08-400E-854F-CB6C30AF295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F08-400E-854F-CB6C30AF295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F08-400E-854F-CB6C30AF295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F08-400E-854F-CB6C30AF2952}"/>
              </c:ext>
            </c:extLst>
          </c:dPt>
          <c:dLbls>
            <c:dLbl>
              <c:idx val="0"/>
              <c:layout>
                <c:manualLayout>
                  <c:x val="2.1809696488020638E-3"/>
                  <c:y val="4.58422245390660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08-400E-854F-CB6C30AF2952}"/>
                </c:ext>
              </c:extLst>
            </c:dLbl>
            <c:dLbl>
              <c:idx val="1"/>
              <c:layout>
                <c:manualLayout>
                  <c:x val="4.5800362624843181E-2"/>
                  <c:y val="-4.58422245390661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08-400E-854F-CB6C30AF2952}"/>
                </c:ext>
              </c:extLst>
            </c:dLbl>
            <c:dLbl>
              <c:idx val="2"/>
              <c:layout>
                <c:manualLayout>
                  <c:x val="-1.3085817892812383E-2"/>
                  <c:y val="-3.31082732782143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08-400E-854F-CB6C30AF2952}"/>
                </c:ext>
              </c:extLst>
            </c:dLbl>
            <c:dLbl>
              <c:idx val="3"/>
              <c:layout>
                <c:manualLayout>
                  <c:x val="-2.1809696488020641E-2"/>
                  <c:y val="2.54679025217033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08-400E-854F-CB6C30AF2952}"/>
                </c:ext>
              </c:extLst>
            </c:dLbl>
            <c:dLbl>
              <c:idx val="4"/>
              <c:layout>
                <c:manualLayout>
                  <c:x val="0"/>
                  <c:y val="8.14972880694507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08-400E-854F-CB6C30AF2952}"/>
                </c:ext>
              </c:extLst>
            </c:dLbl>
            <c:dLbl>
              <c:idx val="5"/>
              <c:layout>
                <c:manualLayout>
                  <c:x val="-0.21155405593380019"/>
                  <c:y val="9.16844490781321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08-400E-854F-CB6C30AF2952}"/>
                </c:ext>
              </c:extLst>
            </c:dLbl>
            <c:dLbl>
              <c:idx val="6"/>
              <c:layout>
                <c:manualLayout>
                  <c:x val="-9.160072524968668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08-400E-854F-CB6C30AF2952}"/>
                </c:ext>
              </c:extLst>
            </c:dLbl>
            <c:dLbl>
              <c:idx val="7"/>
              <c:layout>
                <c:manualLayout>
                  <c:x val="5.234327157124953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08-400E-854F-CB6C30AF2952}"/>
                </c:ext>
              </c:extLst>
            </c:dLbl>
            <c:dLbl>
              <c:idx val="8"/>
              <c:layout>
                <c:manualLayout>
                  <c:x val="0.28134508469546604"/>
                  <c:y val="5.60293855477474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F08-400E-854F-CB6C30AF2952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Лист4!$F$15:$F$23</c:f>
              <c:strCache>
                <c:ptCount val="9"/>
                <c:pt idx="0">
                  <c:v>Больницы общего профиля</c:v>
                </c:pt>
                <c:pt idx="1">
                  <c:v>Учреждения длительного ухода</c:v>
                </c:pt>
                <c:pt idx="2">
                  <c:v>Поставщики амбулаторных медицинских услуг</c:v>
                </c:pt>
                <c:pt idx="3">
                  <c:v>Организации, предоставляющие дополнительные услуги</c:v>
                </c:pt>
                <c:pt idx="4">
                  <c:v>Поставщики и розничные продавцы медицинских товаров</c:v>
                </c:pt>
                <c:pt idx="5">
                  <c:v>Организации, оказывающие профилактические услуги</c:v>
                </c:pt>
                <c:pt idx="6">
                  <c:v>Организации управления здравоохранением </c:v>
                </c:pt>
                <c:pt idx="7">
                  <c:v>Прочие сектора экономики</c:v>
                </c:pt>
                <c:pt idx="8">
                  <c:v>Неустановленные провайдеры медицинских услуг</c:v>
                </c:pt>
              </c:strCache>
            </c:strRef>
          </c:cat>
          <c:val>
            <c:numRef>
              <c:f>Лист4!$G$15:$G$23</c:f>
              <c:numCache>
                <c:formatCode>0.0%</c:formatCode>
                <c:ptCount val="9"/>
                <c:pt idx="0">
                  <c:v>0.38596803393646345</c:v>
                </c:pt>
                <c:pt idx="1">
                  <c:v>1.0143799525166798E-3</c:v>
                </c:pt>
                <c:pt idx="2">
                  <c:v>0.28340766500536813</c:v>
                </c:pt>
                <c:pt idx="3">
                  <c:v>2.8611081621681699E-2</c:v>
                </c:pt>
                <c:pt idx="4">
                  <c:v>0.25293947913664022</c:v>
                </c:pt>
                <c:pt idx="5">
                  <c:v>1.6549461054691562E-2</c:v>
                </c:pt>
                <c:pt idx="6">
                  <c:v>2.1141369876364492E-2</c:v>
                </c:pt>
                <c:pt idx="7">
                  <c:v>4.5702707480041469E-3</c:v>
                </c:pt>
                <c:pt idx="8">
                  <c:v>5.7982586682695731E-3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F08-400E-854F-CB6C30AF2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00227667651928"/>
          <c:y val="0.10583566754063484"/>
          <c:w val="0.60969851224702787"/>
          <c:h val="0.8018711193403738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F0-4434-BBB2-2645081E65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F0-4434-BBB2-2645081E65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F0-4434-BBB2-2645081E65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5F0-4434-BBB2-2645081E65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5F0-4434-BBB2-2645081E65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5F0-4434-BBB2-2645081E65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5F0-4434-BBB2-2645081E65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5F0-4434-BBB2-2645081E65E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5F0-4434-BBB2-2645081E65ED}"/>
              </c:ext>
            </c:extLst>
          </c:dPt>
          <c:dLbls>
            <c:dLbl>
              <c:idx val="2"/>
              <c:layout>
                <c:manualLayout>
                  <c:x val="1.8534481919880445E-2"/>
                  <c:y val="3.25018906119438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F0-4434-BBB2-2645081E65ED}"/>
                </c:ext>
              </c:extLst>
            </c:dLbl>
            <c:dLbl>
              <c:idx val="3"/>
              <c:layout>
                <c:manualLayout>
                  <c:x val="-2.3596868740139839E-18"/>
                  <c:y val="0.140841525985090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F0-4434-BBB2-2645081E65ED}"/>
                </c:ext>
              </c:extLst>
            </c:dLbl>
            <c:dLbl>
              <c:idx val="4"/>
              <c:layout>
                <c:manualLayout>
                  <c:x val="-5.3544058879654619E-2"/>
                  <c:y val="0.146258507753748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F0-4434-BBB2-2645081E65ED}"/>
                </c:ext>
              </c:extLst>
            </c:dLbl>
            <c:dLbl>
              <c:idx val="5"/>
              <c:layout>
                <c:manualLayout>
                  <c:x val="-0.17710727167885759"/>
                  <c:y val="5.41698176865734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F0-4434-BBB2-2645081E65ED}"/>
                </c:ext>
              </c:extLst>
            </c:dLbl>
            <c:dLbl>
              <c:idx val="6"/>
              <c:layout>
                <c:manualLayout>
                  <c:x val="-6.795976703956166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F0-4434-BBB2-2645081E65ED}"/>
                </c:ext>
              </c:extLst>
            </c:dLbl>
            <c:dLbl>
              <c:idx val="7"/>
              <c:layout>
                <c:manualLayout>
                  <c:x val="1.6475095039893729E-2"/>
                  <c:y val="8.125472652986015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F0-4434-BBB2-2645081E65ED}"/>
                </c:ext>
              </c:extLst>
            </c:dLbl>
            <c:dLbl>
              <c:idx val="8"/>
              <c:layout>
                <c:manualLayout>
                  <c:x val="0.17710727167885759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5F0-4434-BBB2-2645081E65ED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Лист4!$A$1:$A$9</c:f>
              <c:strCache>
                <c:ptCount val="9"/>
                <c:pt idx="0">
                  <c:v>Больницы общего профиля</c:v>
                </c:pt>
                <c:pt idx="1">
                  <c:v>Учреждения длительного ухода</c:v>
                </c:pt>
                <c:pt idx="2">
                  <c:v>Поставщики амбулаторных медицинских услуг</c:v>
                </c:pt>
                <c:pt idx="3">
                  <c:v>Организации, предоставляющие дополнительные услуги</c:v>
                </c:pt>
                <c:pt idx="4">
                  <c:v>Поставщики и розничные продавцы медицинских товаров</c:v>
                </c:pt>
                <c:pt idx="5">
                  <c:v>Организации, оказывающие профилактические услуги</c:v>
                </c:pt>
                <c:pt idx="6">
                  <c:v>Организации управления здравоохранением </c:v>
                </c:pt>
                <c:pt idx="7">
                  <c:v>Прочие сектора экономики</c:v>
                </c:pt>
                <c:pt idx="8">
                  <c:v>Неустановленные провайдеры медицинских услуг</c:v>
                </c:pt>
              </c:strCache>
            </c:strRef>
          </c:cat>
          <c:val>
            <c:numRef>
              <c:f>Лист4!$C$1:$C$9</c:f>
              <c:numCache>
                <c:formatCode>0.00%</c:formatCode>
                <c:ptCount val="9"/>
                <c:pt idx="0">
                  <c:v>0.50817156338069414</c:v>
                </c:pt>
                <c:pt idx="1">
                  <c:v>4.0174457188280315E-4</c:v>
                </c:pt>
                <c:pt idx="2">
                  <c:v>0.22346434441239268</c:v>
                </c:pt>
                <c:pt idx="3">
                  <c:v>4.3366921959724795E-2</c:v>
                </c:pt>
                <c:pt idx="4">
                  <c:v>0.15760633868137452</c:v>
                </c:pt>
                <c:pt idx="5">
                  <c:v>2.5084657599607693E-2</c:v>
                </c:pt>
                <c:pt idx="6">
                  <c:v>2.6188448713190867E-2</c:v>
                </c:pt>
                <c:pt idx="7">
                  <c:v>6.9273359701757129E-3</c:v>
                </c:pt>
                <c:pt idx="8">
                  <c:v>8.7886447109567379E-3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5F0-4434-BBB2-2645081E6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26945678461119"/>
          <c:y val="9.6415080699263273E-2"/>
          <c:w val="0.74410098784654055"/>
          <c:h val="0.8144373788862504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FE-49FD-9414-892FEBE8B7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FE-49FD-9414-892FEBE8B7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FE-49FD-9414-892FEBE8B7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FE-49FD-9414-892FEBE8B7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CFE-49FD-9414-892FEBE8B726}"/>
              </c:ext>
            </c:extLst>
          </c:dPt>
          <c:dLbls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Лист4!$F$27:$F$31</c:f>
              <c:strCache>
                <c:ptCount val="5"/>
                <c:pt idx="0">
                  <c:v>Больницы общего профиля</c:v>
                </c:pt>
                <c:pt idx="1">
                  <c:v>Учреждения длительного ухода</c:v>
                </c:pt>
                <c:pt idx="2">
                  <c:v>Поставщики амбулаторных медицинских услуг</c:v>
                </c:pt>
                <c:pt idx="3">
                  <c:v>Поставщики и розничные продавцы медицинских товаров</c:v>
                </c:pt>
                <c:pt idx="4">
                  <c:v>Организации управления здравоохранением </c:v>
                </c:pt>
              </c:strCache>
            </c:strRef>
          </c:cat>
          <c:val>
            <c:numRef>
              <c:f>Лист4!$G$27:$G$31</c:f>
              <c:numCache>
                <c:formatCode>0.0%</c:formatCode>
                <c:ptCount val="5"/>
                <c:pt idx="0">
                  <c:v>0.14901947151726924</c:v>
                </c:pt>
                <c:pt idx="1">
                  <c:v>2.2022594956732471E-3</c:v>
                </c:pt>
                <c:pt idx="2">
                  <c:v>0.39963576173657067</c:v>
                </c:pt>
                <c:pt idx="3">
                  <c:v>0.43778725468383639</c:v>
                </c:pt>
                <c:pt idx="4">
                  <c:v>1.1355252566650346E-2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CFE-49FD-9414-892FEBE8B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'1'!$A$121</c:f>
              <c:strCache>
                <c:ptCount val="1"/>
                <c:pt idx="0">
                  <c:v>КРЗ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'1'!$I$120:$O$120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'1'!$I$121:$O$121</c:f>
              <c:numCache>
                <c:formatCode>_-* #\ ##0\ _₽_-;\-* #\ ##0\ _₽_-;_-* "-"??\ _₽_-;_-@_-</c:formatCode>
                <c:ptCount val="7"/>
                <c:pt idx="0">
                  <c:v>102.9477714332</c:v>
                </c:pt>
                <c:pt idx="1">
                  <c:v>100.33136051691001</c:v>
                </c:pt>
                <c:pt idx="2">
                  <c:v>111.98996900237</c:v>
                </c:pt>
                <c:pt idx="3">
                  <c:v>142.96759799882997</c:v>
                </c:pt>
                <c:pt idx="4">
                  <c:v>155.34998529800998</c:v>
                </c:pt>
                <c:pt idx="5">
                  <c:v>170.97965883825</c:v>
                </c:pt>
                <c:pt idx="6">
                  <c:v>253.76160928409004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EB-4188-B80B-B9721CBDA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27"/>
        <c:axId val="838692992"/>
        <c:axId val="838695512"/>
      </c:barChart>
      <c:lineChart>
        <c:grouping val="standard"/>
        <c:varyColors val="0"/>
        <c:ser>
          <c:idx val="1"/>
          <c:order val="1"/>
          <c:tx>
            <c:strRef>
              <c:f>'1'!$A$122</c:f>
              <c:strCache>
                <c:ptCount val="1"/>
                <c:pt idx="0">
                  <c:v>КРЗ от ВВП в %</c:v>
                </c:pt>
              </c:strCache>
            </c:strRef>
          </c:tx>
          <c:spPr>
            <a:ln w="28575" cap="rnd">
              <a:solidFill>
                <a:schemeClr val="accent2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>
                    <a:lumMod val="20000"/>
                    <a:lumOff val="8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'1'!$I$120:$O$120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'1'!$I$122:$O$122</c:f>
              <c:numCache>
                <c:formatCode>0.0%</c:formatCode>
                <c:ptCount val="7"/>
                <c:pt idx="0">
                  <c:v>1.8931580323336618E-3</c:v>
                </c:pt>
                <c:pt idx="1">
                  <c:v>1.6229717393498606E-3</c:v>
                </c:pt>
                <c:pt idx="2">
                  <c:v>1.6106103658024482E-3</c:v>
                </c:pt>
                <c:pt idx="3">
                  <c:v>2.0217697906903223E-3</c:v>
                </c:pt>
                <c:pt idx="4">
                  <c:v>1.8504710772482005E-3</c:v>
                </c:pt>
                <c:pt idx="5">
                  <c:v>1.6477502527255726E-3</c:v>
                </c:pt>
                <c:pt idx="6">
                  <c:v>1.6477502527255726E-3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EB-4188-B80B-B9721CBDA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9157056"/>
        <c:axId val="649157776"/>
      </c:lineChart>
      <c:catAx>
        <c:axId val="838692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38695512"/>
        <c:crosses val="autoZero"/>
        <c:auto val="1"/>
        <c:lblAlgn val="ctr"/>
        <c:lblOffset val="100"/>
        <c:noMultiLvlLbl val="0"/>
      </c:catAx>
      <c:valAx>
        <c:axId val="838695512"/>
        <c:scaling>
          <c:orientation val="minMax"/>
        </c:scaling>
        <c:delete val="0"/>
        <c:axPos val="l"/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38692992"/>
        <c:crosses val="autoZero"/>
        <c:crossBetween val="between"/>
      </c:valAx>
      <c:valAx>
        <c:axId val="64915777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49157056"/>
        <c:crosses val="max"/>
        <c:crossBetween val="between"/>
      </c:valAx>
      <c:catAx>
        <c:axId val="649157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91577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899130273526144E-2"/>
          <c:y val="0"/>
          <c:w val="0.95220173945294773"/>
          <c:h val="0.733917307523021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BB-4D22-BD44-8B2C17084457}"/>
              </c:ext>
            </c:extLst>
          </c:dPt>
          <c:dPt>
            <c:idx val="2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FBB-4D22-BD44-8B2C170844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'g7-21'!$A$27:$A$68</c:f>
              <c:strCache>
                <c:ptCount val="42"/>
                <c:pt idx="0">
                  <c:v>Bulgaria¹</c:v>
                </c:pt>
                <c:pt idx="1">
                  <c:v>Mexico¹</c:v>
                </c:pt>
                <c:pt idx="2">
                  <c:v>Kazakhstan</c:v>
                </c:pt>
                <c:pt idx="3">
                  <c:v>Chile¹</c:v>
                </c:pt>
                <c:pt idx="4">
                  <c:v>Croatia¹</c:v>
                </c:pt>
                <c:pt idx="5">
                  <c:v>Lithuania</c:v>
                </c:pt>
                <c:pt idx="6">
                  <c:v>Brazil¹</c:v>
                </c:pt>
                <c:pt idx="7">
                  <c:v>Costa Rica¹</c:v>
                </c:pt>
                <c:pt idx="8">
                  <c:v>Türkiye¹</c:v>
                </c:pt>
                <c:pt idx="9">
                  <c:v>Korea¹</c:v>
                </c:pt>
                <c:pt idx="10">
                  <c:v>Iceland¹</c:v>
                </c:pt>
                <c:pt idx="11">
                  <c:v>Slovak Republic</c:v>
                </c:pt>
                <c:pt idx="12">
                  <c:v>Ireland</c:v>
                </c:pt>
                <c:pt idx="13">
                  <c:v>Greece</c:v>
                </c:pt>
                <c:pt idx="14">
                  <c:v>Poland</c:v>
                </c:pt>
                <c:pt idx="15">
                  <c:v>United Kingdom</c:v>
                </c:pt>
                <c:pt idx="16">
                  <c:v>Hungary</c:v>
                </c:pt>
                <c:pt idx="17">
                  <c:v>Italy</c:v>
                </c:pt>
                <c:pt idx="18">
                  <c:v>Slovenia</c:v>
                </c:pt>
                <c:pt idx="19">
                  <c:v>Luxembourg</c:v>
                </c:pt>
                <c:pt idx="20">
                  <c:v>Latvia</c:v>
                </c:pt>
                <c:pt idx="21">
                  <c:v>Czech Republic</c:v>
                </c:pt>
                <c:pt idx="22">
                  <c:v>New Zealand</c:v>
                </c:pt>
                <c:pt idx="23">
                  <c:v>Canada</c:v>
                </c:pt>
                <c:pt idx="24">
                  <c:v>Romania</c:v>
                </c:pt>
                <c:pt idx="25">
                  <c:v>Estonia</c:v>
                </c:pt>
                <c:pt idx="26">
                  <c:v>Israel</c:v>
                </c:pt>
                <c:pt idx="27">
                  <c:v>OECD32</c:v>
                </c:pt>
                <c:pt idx="28">
                  <c:v>Sweden</c:v>
                </c:pt>
                <c:pt idx="29">
                  <c:v>France</c:v>
                </c:pt>
                <c:pt idx="30">
                  <c:v>Spain</c:v>
                </c:pt>
                <c:pt idx="31">
                  <c:v>United States</c:v>
                </c:pt>
                <c:pt idx="32">
                  <c:v>Portugal</c:v>
                </c:pt>
                <c:pt idx="33">
                  <c:v>Finland</c:v>
                </c:pt>
                <c:pt idx="34">
                  <c:v>Netherlands</c:v>
                </c:pt>
                <c:pt idx="35">
                  <c:v>Denmark</c:v>
                </c:pt>
                <c:pt idx="36">
                  <c:v>Norway</c:v>
                </c:pt>
                <c:pt idx="37">
                  <c:v>Australia</c:v>
                </c:pt>
                <c:pt idx="38">
                  <c:v>Japan</c:v>
                </c:pt>
                <c:pt idx="39">
                  <c:v>Belgium</c:v>
                </c:pt>
                <c:pt idx="40">
                  <c:v>Austria</c:v>
                </c:pt>
                <c:pt idx="41">
                  <c:v>Germany</c:v>
                </c:pt>
              </c:strCache>
            </c:strRef>
          </c:cat>
          <c:val>
            <c:numRef>
              <c:f>'g7-21'!$F$27:$F$68</c:f>
              <c:numCache>
                <c:formatCode>0.0</c:formatCode>
                <c:ptCount val="42"/>
                <c:pt idx="0">
                  <c:v>8.0836636134418882E-2</c:v>
                </c:pt>
                <c:pt idx="1">
                  <c:v>8.6156474565904362E-2</c:v>
                </c:pt>
                <c:pt idx="2" formatCode="General">
                  <c:v>0.2</c:v>
                </c:pt>
                <c:pt idx="3">
                  <c:v>0.24574647682086712</c:v>
                </c:pt>
                <c:pt idx="4">
                  <c:v>0.27724277521485674</c:v>
                </c:pt>
                <c:pt idx="5">
                  <c:v>0.28669693226799059</c:v>
                </c:pt>
                <c:pt idx="6">
                  <c:v>0.29412705485263313</c:v>
                </c:pt>
                <c:pt idx="7">
                  <c:v>0.30567626449797036</c:v>
                </c:pt>
                <c:pt idx="8">
                  <c:v>0.31420927167481966</c:v>
                </c:pt>
                <c:pt idx="9">
                  <c:v>0.31819370970208377</c:v>
                </c:pt>
                <c:pt idx="10">
                  <c:v>0.31906840095867661</c:v>
                </c:pt>
                <c:pt idx="11">
                  <c:v>0.36589338666959137</c:v>
                </c:pt>
                <c:pt idx="12">
                  <c:v>0.36916126572195035</c:v>
                </c:pt>
                <c:pt idx="13">
                  <c:v>0.4070253444155722</c:v>
                </c:pt>
                <c:pt idx="14">
                  <c:v>0.41385576487428227</c:v>
                </c:pt>
                <c:pt idx="15">
                  <c:v>0.41814966858108144</c:v>
                </c:pt>
                <c:pt idx="16">
                  <c:v>0.4260948499525784</c:v>
                </c:pt>
                <c:pt idx="17">
                  <c:v>0.43081513424655449</c:v>
                </c:pt>
                <c:pt idx="18">
                  <c:v>0.44603097002077441</c:v>
                </c:pt>
                <c:pt idx="19">
                  <c:v>0.4976075560132116</c:v>
                </c:pt>
                <c:pt idx="20">
                  <c:v>0.50682872694627223</c:v>
                </c:pt>
                <c:pt idx="21">
                  <c:v>0.50839449769906009</c:v>
                </c:pt>
                <c:pt idx="22">
                  <c:v>0.51047611185068231</c:v>
                </c:pt>
                <c:pt idx="23">
                  <c:v>0.52923796432073222</c:v>
                </c:pt>
                <c:pt idx="24">
                  <c:v>0.57083229478302999</c:v>
                </c:pt>
                <c:pt idx="25">
                  <c:v>0.57797057981515532</c:v>
                </c:pt>
                <c:pt idx="26">
                  <c:v>0.59257096833875811</c:v>
                </c:pt>
                <c:pt idx="27">
                  <c:v>0.59720525583412054</c:v>
                </c:pt>
                <c:pt idx="28">
                  <c:v>0.60075914075528958</c:v>
                </c:pt>
                <c:pt idx="29">
                  <c:v>0.60963560793676308</c:v>
                </c:pt>
                <c:pt idx="30">
                  <c:v>0.64248232619626722</c:v>
                </c:pt>
                <c:pt idx="31">
                  <c:v>0.75963580576499423</c:v>
                </c:pt>
                <c:pt idx="32">
                  <c:v>0.78503445095817259</c:v>
                </c:pt>
                <c:pt idx="33">
                  <c:v>0.78736709266126437</c:v>
                </c:pt>
                <c:pt idx="34">
                  <c:v>0.85195252055335091</c:v>
                </c:pt>
                <c:pt idx="35">
                  <c:v>0.8576660716676523</c:v>
                </c:pt>
                <c:pt idx="36">
                  <c:v>0.89613996479524605</c:v>
                </c:pt>
                <c:pt idx="37">
                  <c:v>0.90020373029425749</c:v>
                </c:pt>
                <c:pt idx="38">
                  <c:v>0.903707277644902</c:v>
                </c:pt>
                <c:pt idx="39">
                  <c:v>0.90467677890520948</c:v>
                </c:pt>
                <c:pt idx="40">
                  <c:v>0.90935310527682778</c:v>
                </c:pt>
                <c:pt idx="41">
                  <c:v>1.1189739076557299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B-4D22-BD44-8B2C170844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-27"/>
        <c:axId val="793874360"/>
        <c:axId val="793875800"/>
      </c:barChart>
      <c:catAx>
        <c:axId val="79387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93875800"/>
        <c:crosses val="autoZero"/>
        <c:auto val="1"/>
        <c:lblAlgn val="ctr"/>
        <c:lblOffset val="100"/>
        <c:noMultiLvlLbl val="0"/>
      </c:catAx>
      <c:valAx>
        <c:axId val="79387580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793874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u="sng" dirty="0"/>
              <a:t>Текущие расходы на здравоохранение в % от ВВП в странах ОЭСР</a:t>
            </a:r>
            <a:r>
              <a:rPr lang="en-US" u="sng" baseline="0" dirty="0"/>
              <a:t> </a:t>
            </a:r>
            <a:r>
              <a:rPr lang="kk-KZ" u="sng" baseline="0" dirty="0"/>
              <a:t>за 2023 год</a:t>
            </a:r>
            <a:endParaRPr lang="ru-RU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14-41B5-8381-8F1B2A277617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C14-41B5-8381-8F1B2A2776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Table!$B$8:$B$47</c:f>
              <c:strCache>
                <c:ptCount val="40"/>
                <c:pt idx="0">
                  <c:v>Kazakhstan</c:v>
                </c:pt>
                <c:pt idx="1">
                  <c:v>Türkiye</c:v>
                </c:pt>
                <c:pt idx="2">
                  <c:v>Mexico</c:v>
                </c:pt>
                <c:pt idx="3">
                  <c:v>Luxembourg</c:v>
                </c:pt>
                <c:pt idx="4">
                  <c:v>Hungary</c:v>
                </c:pt>
                <c:pt idx="5">
                  <c:v>Ireland</c:v>
                </c:pt>
                <c:pt idx="6">
                  <c:v>Costa Rica</c:v>
                </c:pt>
                <c:pt idx="7">
                  <c:v>Poland</c:v>
                </c:pt>
                <c:pt idx="8">
                  <c:v>Lithuania</c:v>
                </c:pt>
                <c:pt idx="9">
                  <c:v>Estonia</c:v>
                </c:pt>
                <c:pt idx="10">
                  <c:v>Israel</c:v>
                </c:pt>
                <c:pt idx="11">
                  <c:v>Colombia</c:v>
                </c:pt>
                <c:pt idx="12">
                  <c:v>Latvia</c:v>
                </c:pt>
                <c:pt idx="13">
                  <c:v>Greece</c:v>
                </c:pt>
                <c:pt idx="14">
                  <c:v>Italy</c:v>
                </c:pt>
                <c:pt idx="15">
                  <c:v>Czechia</c:v>
                </c:pt>
                <c:pt idx="16">
                  <c:v>Slovak Republic</c:v>
                </c:pt>
                <c:pt idx="17">
                  <c:v>Iceland</c:v>
                </c:pt>
                <c:pt idx="18">
                  <c:v>OECD</c:v>
                </c:pt>
                <c:pt idx="19">
                  <c:v>Norway</c:v>
                </c:pt>
                <c:pt idx="20">
                  <c:v>Denmark</c:v>
                </c:pt>
                <c:pt idx="21">
                  <c:v>Slovenia</c:v>
                </c:pt>
                <c:pt idx="22">
                  <c:v>Spain</c:v>
                </c:pt>
                <c:pt idx="23">
                  <c:v>Australia</c:v>
                </c:pt>
                <c:pt idx="24">
                  <c:v>Korea</c:v>
                </c:pt>
                <c:pt idx="25">
                  <c:v>Chile</c:v>
                </c:pt>
                <c:pt idx="26">
                  <c:v>Portugal</c:v>
                </c:pt>
                <c:pt idx="27">
                  <c:v>Finland</c:v>
                </c:pt>
                <c:pt idx="28">
                  <c:v>Netherlands</c:v>
                </c:pt>
                <c:pt idx="29">
                  <c:v>Belgium</c:v>
                </c:pt>
                <c:pt idx="30">
                  <c:v>Sweden</c:v>
                </c:pt>
                <c:pt idx="31">
                  <c:v>United Kingdom</c:v>
                </c:pt>
                <c:pt idx="32">
                  <c:v>Austria</c:v>
                </c:pt>
                <c:pt idx="33">
                  <c:v>New Zealand</c:v>
                </c:pt>
                <c:pt idx="34">
                  <c:v>Japan</c:v>
                </c:pt>
                <c:pt idx="35">
                  <c:v>Canada</c:v>
                </c:pt>
                <c:pt idx="36">
                  <c:v>France</c:v>
                </c:pt>
                <c:pt idx="37">
                  <c:v>Germany</c:v>
                </c:pt>
                <c:pt idx="38">
                  <c:v>Switzerland</c:v>
                </c:pt>
                <c:pt idx="39">
                  <c:v>United States</c:v>
                </c:pt>
              </c:strCache>
            </c:strRef>
          </c:cat>
          <c:val>
            <c:numRef>
              <c:f>Table!$E$8:$E$47</c:f>
              <c:numCache>
                <c:formatCode>_-* #\ ##0.0_-;\-* #\ ##0.0_-;_-* "-"??_-;_-@_-</c:formatCode>
                <c:ptCount val="40"/>
                <c:pt idx="0">
                  <c:v>3.8</c:v>
                </c:pt>
                <c:pt idx="1">
                  <c:v>4.2</c:v>
                </c:pt>
                <c:pt idx="2">
                  <c:v>5.7</c:v>
                </c:pt>
                <c:pt idx="3">
                  <c:v>5.8</c:v>
                </c:pt>
                <c:pt idx="4">
                  <c:v>6.4</c:v>
                </c:pt>
                <c:pt idx="5">
                  <c:v>6.6</c:v>
                </c:pt>
                <c:pt idx="6">
                  <c:v>7</c:v>
                </c:pt>
                <c:pt idx="7">
                  <c:v>7</c:v>
                </c:pt>
                <c:pt idx="8">
                  <c:v>7.3</c:v>
                </c:pt>
                <c:pt idx="9">
                  <c:v>7.6</c:v>
                </c:pt>
                <c:pt idx="10">
                  <c:v>7.6</c:v>
                </c:pt>
                <c:pt idx="11">
                  <c:v>7.7</c:v>
                </c:pt>
                <c:pt idx="12">
                  <c:v>7.8</c:v>
                </c:pt>
                <c:pt idx="13">
                  <c:v>8.4</c:v>
                </c:pt>
                <c:pt idx="14">
                  <c:v>8.4</c:v>
                </c:pt>
                <c:pt idx="15">
                  <c:v>8.5</c:v>
                </c:pt>
                <c:pt idx="16">
                  <c:v>8.6</c:v>
                </c:pt>
                <c:pt idx="17">
                  <c:v>9</c:v>
                </c:pt>
                <c:pt idx="18">
                  <c:v>9.2157894736842092</c:v>
                </c:pt>
                <c:pt idx="19">
                  <c:v>9.3000000000000007</c:v>
                </c:pt>
                <c:pt idx="20">
                  <c:v>9.4</c:v>
                </c:pt>
                <c:pt idx="21">
                  <c:v>9.4</c:v>
                </c:pt>
                <c:pt idx="22">
                  <c:v>9.6</c:v>
                </c:pt>
                <c:pt idx="23">
                  <c:v>9.6999999999999993</c:v>
                </c:pt>
                <c:pt idx="24">
                  <c:v>9.9</c:v>
                </c:pt>
                <c:pt idx="25">
                  <c:v>10</c:v>
                </c:pt>
                <c:pt idx="26">
                  <c:v>10</c:v>
                </c:pt>
                <c:pt idx="27">
                  <c:v>10.1</c:v>
                </c:pt>
                <c:pt idx="28">
                  <c:v>10.1</c:v>
                </c:pt>
                <c:pt idx="29">
                  <c:v>10.9</c:v>
                </c:pt>
                <c:pt idx="30">
                  <c:v>10.9</c:v>
                </c:pt>
                <c:pt idx="31">
                  <c:v>10.9</c:v>
                </c:pt>
                <c:pt idx="32">
                  <c:v>11</c:v>
                </c:pt>
                <c:pt idx="33">
                  <c:v>11</c:v>
                </c:pt>
                <c:pt idx="34">
                  <c:v>11.1</c:v>
                </c:pt>
                <c:pt idx="35">
                  <c:v>11.2</c:v>
                </c:pt>
                <c:pt idx="36">
                  <c:v>11.6</c:v>
                </c:pt>
                <c:pt idx="37">
                  <c:v>11.8</c:v>
                </c:pt>
                <c:pt idx="38">
                  <c:v>12</c:v>
                </c:pt>
                <c:pt idx="39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4-41B5-8381-8F1B2A2776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4"/>
        <c:overlap val="-27"/>
        <c:axId val="643554272"/>
        <c:axId val="643552832"/>
      </c:barChart>
      <c:catAx>
        <c:axId val="64355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43552832"/>
        <c:crosses val="autoZero"/>
        <c:auto val="1"/>
        <c:lblAlgn val="ctr"/>
        <c:lblOffset val="100"/>
        <c:noMultiLvlLbl val="0"/>
      </c:catAx>
      <c:valAx>
        <c:axId val="643552832"/>
        <c:scaling>
          <c:orientation val="minMax"/>
        </c:scaling>
        <c:delete val="1"/>
        <c:axPos val="l"/>
        <c:numFmt formatCode="_-* #\ ##0.0_-;\-* #\ ##0.0_-;_-* &quot;-&quot;??_-;_-@_-" sourceLinked="1"/>
        <c:majorTickMark val="none"/>
        <c:minorTickMark val="none"/>
        <c:tickLblPos val="nextTo"/>
        <c:crossAx val="64355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0" u="sng">
                <a:solidFill>
                  <a:schemeClr val="bg2">
                    <a:lumMod val="25000"/>
                  </a:schemeClr>
                </a:solidFill>
              </a:rPr>
              <a:t>Выплаты из кармана, </a:t>
            </a:r>
          </a:p>
          <a:p>
            <a:pPr>
              <a:defRPr u="sng">
                <a:solidFill>
                  <a:schemeClr val="bg2">
                    <a:lumMod val="25000"/>
                  </a:schemeClr>
                </a:solidFill>
              </a:defRPr>
            </a:pPr>
            <a:r>
              <a:rPr lang="ru-RU" sz="1400" b="0" u="sng">
                <a:solidFill>
                  <a:schemeClr val="bg2">
                    <a:lumMod val="25000"/>
                  </a:schemeClr>
                </a:solidFill>
              </a:rPr>
              <a:t>в % от ТРЗ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sng" strike="noStrike" kern="1200" spc="0" baseline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'1'!$B$4:$O$4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'1'!$B$29:$O$29</c:f>
              <c:numCache>
                <c:formatCode>0.0%</c:formatCode>
                <c:ptCount val="14"/>
                <c:pt idx="0">
                  <c:v>0.27295833107823192</c:v>
                </c:pt>
                <c:pt idx="1">
                  <c:v>0.24598047658004127</c:v>
                </c:pt>
                <c:pt idx="2">
                  <c:v>0.27820342789974017</c:v>
                </c:pt>
                <c:pt idx="3">
                  <c:v>0.25955278951269389</c:v>
                </c:pt>
                <c:pt idx="4">
                  <c:v>0.23801913493013288</c:v>
                </c:pt>
                <c:pt idx="5">
                  <c:v>0.32095035429224755</c:v>
                </c:pt>
                <c:pt idx="6">
                  <c:v>0.35669885787713401</c:v>
                </c:pt>
                <c:pt idx="7">
                  <c:v>0.33082680618176552</c:v>
                </c:pt>
                <c:pt idx="8">
                  <c:v>0.33486376973396781</c:v>
                </c:pt>
                <c:pt idx="9">
                  <c:v>0.33828891287944718</c:v>
                </c:pt>
                <c:pt idx="10">
                  <c:v>0.27744552412120177</c:v>
                </c:pt>
                <c:pt idx="11">
                  <c:v>0.25030297769853105</c:v>
                </c:pt>
                <c:pt idx="12">
                  <c:v>0.30948000447485663</c:v>
                </c:pt>
                <c:pt idx="13">
                  <c:v>0.27693042904152398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A7-41CD-8C2A-9D0C7E6384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0958296"/>
        <c:axId val="470961536"/>
      </c:lineChart>
      <c:catAx>
        <c:axId val="470958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470961536"/>
        <c:crosses val="autoZero"/>
        <c:auto val="1"/>
        <c:lblAlgn val="ctr"/>
        <c:lblOffset val="100"/>
        <c:noMultiLvlLbl val="0"/>
      </c:catAx>
      <c:valAx>
        <c:axId val="4709615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70958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0" u="sng"/>
              <a:t>Выплаты из кармана в % от ТРЗ</a:t>
            </a:r>
            <a:r>
              <a:rPr lang="en-US" sz="1600" b="0" u="sng"/>
              <a:t> </a:t>
            </a:r>
            <a:r>
              <a:rPr lang="kk-KZ" sz="1600" b="0" u="sng"/>
              <a:t>за 2023 год</a:t>
            </a:r>
            <a:endParaRPr lang="ru-RU" sz="1600" b="0" u="sng"/>
          </a:p>
        </c:rich>
      </c:tx>
      <c:layout>
        <c:manualLayout>
          <c:xMode val="edge"/>
          <c:yMode val="edge"/>
          <c:x val="0.14979648048720692"/>
          <c:y val="6.227012609087638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0010772786395691E-2"/>
          <c:y val="0.18522175458338161"/>
          <c:w val="0.96770881432120393"/>
          <c:h val="0.539985572453069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961-4E21-AF8F-4298AE21A0B5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961-4E21-AF8F-4298AE21A0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Table!$B$9:$B$30</c:f>
              <c:strCache>
                <c:ptCount val="22"/>
                <c:pt idx="0">
                  <c:v>Luxembourg</c:v>
                </c:pt>
                <c:pt idx="1">
                  <c:v>Ireland</c:v>
                </c:pt>
                <c:pt idx="2">
                  <c:v>Germany</c:v>
                </c:pt>
                <c:pt idx="3">
                  <c:v>Sweden</c:v>
                </c:pt>
                <c:pt idx="4">
                  <c:v>Slovenia</c:v>
                </c:pt>
                <c:pt idx="5">
                  <c:v>Denmark</c:v>
                </c:pt>
                <c:pt idx="6">
                  <c:v>United Kingdom</c:v>
                </c:pt>
                <c:pt idx="7">
                  <c:v>Czechia</c:v>
                </c:pt>
                <c:pt idx="8">
                  <c:v>Iceland</c:v>
                </c:pt>
                <c:pt idx="9">
                  <c:v>Colombia</c:v>
                </c:pt>
                <c:pt idx="10">
                  <c:v>Canada</c:v>
                </c:pt>
                <c:pt idx="11">
                  <c:v>Austria</c:v>
                </c:pt>
                <c:pt idx="12">
                  <c:v>Poland</c:v>
                </c:pt>
                <c:pt idx="13">
                  <c:v>OECD</c:v>
                </c:pt>
                <c:pt idx="14">
                  <c:v>Estonia</c:v>
                </c:pt>
                <c:pt idx="15">
                  <c:v>Italy</c:v>
                </c:pt>
                <c:pt idx="16">
                  <c:v>Kazakhstan</c:v>
                </c:pt>
                <c:pt idx="17">
                  <c:v>Hungary</c:v>
                </c:pt>
                <c:pt idx="18">
                  <c:v>Portugal</c:v>
                </c:pt>
                <c:pt idx="19">
                  <c:v>Korea</c:v>
                </c:pt>
                <c:pt idx="20">
                  <c:v>Lithuania</c:v>
                </c:pt>
                <c:pt idx="21">
                  <c:v>Chile</c:v>
                </c:pt>
              </c:strCache>
            </c:strRef>
          </c:cat>
          <c:val>
            <c:numRef>
              <c:f>Table!$E$9:$E$30</c:f>
              <c:numCache>
                <c:formatCode>_-* #\ ##0.0_-;\-* #\ ##0.0_-;_-* "-"??_-;_-@_-</c:formatCode>
                <c:ptCount val="22"/>
                <c:pt idx="0">
                  <c:v>8.6999999999999993</c:v>
                </c:pt>
                <c:pt idx="1">
                  <c:v>10.7</c:v>
                </c:pt>
                <c:pt idx="2">
                  <c:v>11.3</c:v>
                </c:pt>
                <c:pt idx="3">
                  <c:v>12.7</c:v>
                </c:pt>
                <c:pt idx="4">
                  <c:v>12.9</c:v>
                </c:pt>
                <c:pt idx="5">
                  <c:v>13.8</c:v>
                </c:pt>
                <c:pt idx="6">
                  <c:v>13.8</c:v>
                </c:pt>
                <c:pt idx="7">
                  <c:v>14.1</c:v>
                </c:pt>
                <c:pt idx="8">
                  <c:v>14.4</c:v>
                </c:pt>
                <c:pt idx="9">
                  <c:v>14.6</c:v>
                </c:pt>
                <c:pt idx="10">
                  <c:v>15.3</c:v>
                </c:pt>
                <c:pt idx="11">
                  <c:v>16.100000000000001</c:v>
                </c:pt>
                <c:pt idx="12">
                  <c:v>16.2</c:v>
                </c:pt>
                <c:pt idx="13">
                  <c:v>18.754999999999999</c:v>
                </c:pt>
                <c:pt idx="14">
                  <c:v>22</c:v>
                </c:pt>
                <c:pt idx="15">
                  <c:v>23.1</c:v>
                </c:pt>
                <c:pt idx="16">
                  <c:v>27.7</c:v>
                </c:pt>
                <c:pt idx="17">
                  <c:v>28.5</c:v>
                </c:pt>
                <c:pt idx="18">
                  <c:v>29.8</c:v>
                </c:pt>
                <c:pt idx="19">
                  <c:v>30.3</c:v>
                </c:pt>
                <c:pt idx="20">
                  <c:v>31.8</c:v>
                </c:pt>
                <c:pt idx="2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61-4E21-AF8F-4298AE21A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27"/>
        <c:axId val="622068736"/>
        <c:axId val="622069096"/>
      </c:barChart>
      <c:catAx>
        <c:axId val="62206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22069096"/>
        <c:crosses val="autoZero"/>
        <c:auto val="1"/>
        <c:lblAlgn val="ctr"/>
        <c:lblOffset val="100"/>
        <c:noMultiLvlLbl val="0"/>
      </c:catAx>
      <c:valAx>
        <c:axId val="622069096"/>
        <c:scaling>
          <c:orientation val="minMax"/>
        </c:scaling>
        <c:delete val="1"/>
        <c:axPos val="l"/>
        <c:numFmt formatCode="_-* #\ ##0.0_-;\-* #\ ##0.0_-;_-* &quot;-&quot;??_-;_-@_-" sourceLinked="1"/>
        <c:majorTickMark val="none"/>
        <c:minorTickMark val="none"/>
        <c:tickLblPos val="nextTo"/>
        <c:crossAx val="62206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'HF-HC'!$I$51</c:f>
              <c:strCache>
                <c:ptCount val="1"/>
                <c:pt idx="0">
                  <c:v> Государственные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'HF-HC'!$H$53:$H$54</c:f>
              <c:strCache>
                <c:ptCount val="2"/>
                <c:pt idx="0">
                  <c:v>Казахстан</c:v>
                </c:pt>
                <c:pt idx="1">
                  <c:v> ОЭСР </c:v>
                </c:pt>
              </c:strCache>
            </c:strRef>
          </c:cat>
          <c:val>
            <c:numRef>
              <c:f>'HF-HC'!$I$53:$I$54</c:f>
              <c:numCache>
                <c:formatCode>0.0%</c:formatCode>
                <c:ptCount val="2"/>
                <c:pt idx="0">
                  <c:v>0.65974434727585785</c:v>
                </c:pt>
                <c:pt idx="1">
                  <c:v>0.754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4-4FF1-A342-C68647AF9B9F}"/>
            </c:ext>
          </c:extLst>
        </c:ser>
        <c:ser>
          <c:idx val="1"/>
          <c:order val="1"/>
          <c:tx>
            <c:strRef>
              <c:f>'HF-HC'!$J$51</c:f>
              <c:strCache>
                <c:ptCount val="1"/>
                <c:pt idx="0">
                  <c:v> ДМС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91945638391920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K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14-4FF1-A342-C68647AF9B9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K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A14-4FF1-A342-C68647AF9B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'HF-HC'!$H$53:$H$54</c:f>
              <c:strCache>
                <c:ptCount val="2"/>
                <c:pt idx="0">
                  <c:v>Казахстан</c:v>
                </c:pt>
                <c:pt idx="1">
                  <c:v> ОЭСР </c:v>
                </c:pt>
              </c:strCache>
            </c:strRef>
          </c:cat>
          <c:val>
            <c:numRef>
              <c:f>'HF-HC'!$J$53:$J$54</c:f>
              <c:numCache>
                <c:formatCode>0.0%</c:formatCode>
                <c:ptCount val="2"/>
                <c:pt idx="0">
                  <c:v>1.1699139007391179E-2</c:v>
                </c:pt>
                <c:pt idx="1">
                  <c:v>0.246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14-4FF1-A342-C68647AF9B9F}"/>
            </c:ext>
          </c:extLst>
        </c:ser>
        <c:ser>
          <c:idx val="2"/>
          <c:order val="2"/>
          <c:tx>
            <c:strRef>
              <c:f>'HF-HC'!$K$51</c:f>
              <c:strCache>
                <c:ptCount val="1"/>
                <c:pt idx="0">
                  <c:v> Расходы предприятий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89529329909487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K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14-4FF1-A342-C68647AF9B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'HF-HC'!$H$53:$H$54</c:f>
              <c:strCache>
                <c:ptCount val="2"/>
                <c:pt idx="0">
                  <c:v>Казахстан</c:v>
                </c:pt>
                <c:pt idx="1">
                  <c:v> ОЭСР </c:v>
                </c:pt>
              </c:strCache>
            </c:strRef>
          </c:cat>
          <c:val>
            <c:numRef>
              <c:f>'HF-HC'!$K$53:$K$54</c:f>
              <c:numCache>
                <c:formatCode>General</c:formatCode>
                <c:ptCount val="2"/>
                <c:pt idx="0" formatCode="0.0%">
                  <c:v>5.1626084675227085E-2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14-4FF1-A342-C68647AF9B9F}"/>
            </c:ext>
          </c:extLst>
        </c:ser>
        <c:ser>
          <c:idx val="3"/>
          <c:order val="3"/>
          <c:tx>
            <c:strRef>
              <c:f>'HF-HC'!$L$51</c:f>
              <c:strCache>
                <c:ptCount val="1"/>
                <c:pt idx="0">
                  <c:v> Карманные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'HF-HC'!$H$53:$H$54</c:f>
              <c:strCache>
                <c:ptCount val="2"/>
                <c:pt idx="0">
                  <c:v>Казахстан</c:v>
                </c:pt>
                <c:pt idx="1">
                  <c:v> ОЭСР </c:v>
                </c:pt>
              </c:strCache>
            </c:strRef>
          </c:cat>
          <c:val>
            <c:numRef>
              <c:f>'HF-HC'!$L$53:$L$54</c:f>
              <c:numCache>
                <c:formatCode>0.0%</c:formatCode>
                <c:ptCount val="2"/>
                <c:pt idx="0">
                  <c:v>0.27693042904152398</c:v>
                </c:pt>
                <c:pt idx="1">
                  <c:v>0.188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14-4FF1-A342-C68647AF9B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745048000"/>
        <c:axId val="745047280"/>
      </c:barChart>
      <c:catAx>
        <c:axId val="745048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45047280"/>
        <c:crosses val="autoZero"/>
        <c:auto val="1"/>
        <c:lblAlgn val="ctr"/>
        <c:lblOffset val="100"/>
        <c:noMultiLvlLbl val="0"/>
      </c:catAx>
      <c:valAx>
        <c:axId val="7450472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4504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0"/>
              <a:t>Структура текущих расходов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2.5706217132338071E-2"/>
          <c:y val="0.18361735212306957"/>
          <c:w val="0.94472648088143807"/>
          <c:h val="0.636087467609481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'1'!$A$62</c:f>
              <c:strCache>
                <c:ptCount val="1"/>
                <c:pt idx="0">
                  <c:v>Государственные расходы в % от ТРЗ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'1'!$B$61:$O$61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'1'!$B$62:$O$62</c:f>
              <c:numCache>
                <c:formatCode>0.0%</c:formatCode>
                <c:ptCount val="14"/>
                <c:pt idx="0">
                  <c:v>0.68376136028496581</c:v>
                </c:pt>
                <c:pt idx="1">
                  <c:v>0.71188536715175466</c:v>
                </c:pt>
                <c:pt idx="2">
                  <c:v>0.68267200400076311</c:v>
                </c:pt>
                <c:pt idx="3">
                  <c:v>0.6944218252216634</c:v>
                </c:pt>
                <c:pt idx="4">
                  <c:v>0.71731211965963326</c:v>
                </c:pt>
                <c:pt idx="5">
                  <c:v>0.63172724803639313</c:v>
                </c:pt>
                <c:pt idx="6">
                  <c:v>0.59681602486440977</c:v>
                </c:pt>
                <c:pt idx="7">
                  <c:v>0.62005763791224899</c:v>
                </c:pt>
                <c:pt idx="8">
                  <c:v>0.60916177130615068</c:v>
                </c:pt>
                <c:pt idx="9">
                  <c:v>0.59956032109992785</c:v>
                </c:pt>
                <c:pt idx="10">
                  <c:v>0.65803319876835364</c:v>
                </c:pt>
                <c:pt idx="11">
                  <c:v>0.66466423367604566</c:v>
                </c:pt>
                <c:pt idx="12">
                  <c:v>0.61702381721892385</c:v>
                </c:pt>
                <c:pt idx="13">
                  <c:v>0.65974434727585785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B-4197-97CC-8A51D8E78C52}"/>
            </c:ext>
          </c:extLst>
        </c:ser>
        <c:ser>
          <c:idx val="1"/>
          <c:order val="1"/>
          <c:tx>
            <c:strRef>
              <c:f>'1'!$A$63</c:f>
              <c:strCache>
                <c:ptCount val="1"/>
                <c:pt idx="0">
                  <c:v>Частные расходы в % от ТРЗ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'1'!$B$61:$O$61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 formatCode="_-* #\ ##0\ _₽_-;\-* #\ ##0\ _₽_-;_-* &quot;-&quot;??\ _₽_-;_-@_-">
                  <c:v>2023</c:v>
                </c:pt>
              </c:numCache>
            </c:numRef>
          </c:cat>
          <c:val>
            <c:numRef>
              <c:f>'1'!$B$63:$O$63</c:f>
              <c:numCache>
                <c:formatCode>0.0%</c:formatCode>
                <c:ptCount val="14"/>
                <c:pt idx="0">
                  <c:v>0.31543110725185841</c:v>
                </c:pt>
                <c:pt idx="1">
                  <c:v>0.28674413665538695</c:v>
                </c:pt>
                <c:pt idx="2">
                  <c:v>0.31697923573269143</c:v>
                </c:pt>
                <c:pt idx="3">
                  <c:v>0.30456185374596678</c:v>
                </c:pt>
                <c:pt idx="4">
                  <c:v>0.28165094801649593</c:v>
                </c:pt>
                <c:pt idx="5">
                  <c:v>0.36772894663885103</c:v>
                </c:pt>
                <c:pt idx="6">
                  <c:v>0.40206154717303799</c:v>
                </c:pt>
                <c:pt idx="7">
                  <c:v>0.37927393359407457</c:v>
                </c:pt>
                <c:pt idx="8">
                  <c:v>0.39027123481217502</c:v>
                </c:pt>
                <c:pt idx="9">
                  <c:v>0.40020416195985103</c:v>
                </c:pt>
                <c:pt idx="10">
                  <c:v>0.34164533873807262</c:v>
                </c:pt>
                <c:pt idx="11">
                  <c:v>0.33441136127564969</c:v>
                </c:pt>
                <c:pt idx="12">
                  <c:v>0.37864121676457047</c:v>
                </c:pt>
                <c:pt idx="13">
                  <c:v>0.34025565272414221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2B-4197-97CC-8A51D8E78C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1"/>
        <c:axId val="478577504"/>
        <c:axId val="478577864"/>
      </c:barChart>
      <c:catAx>
        <c:axId val="478577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478577864"/>
        <c:crosses val="autoZero"/>
        <c:auto val="1"/>
        <c:lblAlgn val="ctr"/>
        <c:lblOffset val="100"/>
        <c:noMultiLvlLbl val="0"/>
      </c:catAx>
      <c:valAx>
        <c:axId val="478577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7857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0" u="sng"/>
              <a:t>Государственные расходы на здравоохранение, страны ОЭСР, в % от ТРЗ за 2023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97-4D4C-A507-72846495A04E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F97-4D4C-A507-72846495A0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Table!$B$9:$B$47</c:f>
              <c:strCache>
                <c:ptCount val="39"/>
                <c:pt idx="0">
                  <c:v>Mexico</c:v>
                </c:pt>
                <c:pt idx="1">
                  <c:v>Chile</c:v>
                </c:pt>
                <c:pt idx="2">
                  <c:v>Greece</c:v>
                </c:pt>
                <c:pt idx="3">
                  <c:v>Portugal</c:v>
                </c:pt>
                <c:pt idx="4">
                  <c:v>Korea</c:v>
                </c:pt>
                <c:pt idx="5">
                  <c:v>Latvia</c:v>
                </c:pt>
                <c:pt idx="6">
                  <c:v>Kazakhstan</c:v>
                </c:pt>
                <c:pt idx="7">
                  <c:v>Lithuania</c:v>
                </c:pt>
                <c:pt idx="8">
                  <c:v>Israel</c:v>
                </c:pt>
                <c:pt idx="9">
                  <c:v>Switzerland</c:v>
                </c:pt>
                <c:pt idx="10">
                  <c:v>Canada</c:v>
                </c:pt>
                <c:pt idx="11">
                  <c:v>Hungary</c:v>
                </c:pt>
                <c:pt idx="12">
                  <c:v>Costa Rica</c:v>
                </c:pt>
                <c:pt idx="13">
                  <c:v>Australia</c:v>
                </c:pt>
                <c:pt idx="14">
                  <c:v>Slovenia</c:v>
                </c:pt>
                <c:pt idx="15">
                  <c:v>Italy</c:v>
                </c:pt>
                <c:pt idx="16">
                  <c:v>Spain</c:v>
                </c:pt>
                <c:pt idx="17">
                  <c:v>Belgium</c:v>
                </c:pt>
                <c:pt idx="18">
                  <c:v>OECD</c:v>
                </c:pt>
                <c:pt idx="19">
                  <c:v>Estonia</c:v>
                </c:pt>
                <c:pt idx="20">
                  <c:v>Colombia</c:v>
                </c:pt>
                <c:pt idx="21">
                  <c:v>Austria</c:v>
                </c:pt>
                <c:pt idx="22">
                  <c:v>Türkiye</c:v>
                </c:pt>
                <c:pt idx="23">
                  <c:v>Ireland</c:v>
                </c:pt>
                <c:pt idx="24">
                  <c:v>New Zealand</c:v>
                </c:pt>
                <c:pt idx="25">
                  <c:v>Finland</c:v>
                </c:pt>
                <c:pt idx="26">
                  <c:v>Poland</c:v>
                </c:pt>
                <c:pt idx="27">
                  <c:v>United Kingdom</c:v>
                </c:pt>
                <c:pt idx="28">
                  <c:v>Slovak Republic</c:v>
                </c:pt>
                <c:pt idx="29">
                  <c:v>United States</c:v>
                </c:pt>
                <c:pt idx="30">
                  <c:v>Denmark</c:v>
                </c:pt>
                <c:pt idx="31">
                  <c:v>Iceland</c:v>
                </c:pt>
                <c:pt idx="32">
                  <c:v>Netherlands</c:v>
                </c:pt>
                <c:pt idx="33">
                  <c:v>Czechia</c:v>
                </c:pt>
                <c:pt idx="34">
                  <c:v>Germany</c:v>
                </c:pt>
                <c:pt idx="35">
                  <c:v>Japan</c:v>
                </c:pt>
                <c:pt idx="36">
                  <c:v>Luxembourg</c:v>
                </c:pt>
                <c:pt idx="37">
                  <c:v>Norway</c:v>
                </c:pt>
                <c:pt idx="38">
                  <c:v>Sweden</c:v>
                </c:pt>
              </c:strCache>
            </c:strRef>
          </c:cat>
          <c:val>
            <c:numRef>
              <c:f>Table!$E$9:$E$47</c:f>
              <c:numCache>
                <c:formatCode>_-* #\ ##0.0_-;\-* #\ ##0.0_-;_-* "-"??_-;_-@_-</c:formatCode>
                <c:ptCount val="39"/>
                <c:pt idx="0">
                  <c:v>52.1</c:v>
                </c:pt>
                <c:pt idx="1">
                  <c:v>58.1</c:v>
                </c:pt>
                <c:pt idx="2">
                  <c:v>61.7</c:v>
                </c:pt>
                <c:pt idx="3">
                  <c:v>61.7</c:v>
                </c:pt>
                <c:pt idx="4">
                  <c:v>63.2</c:v>
                </c:pt>
                <c:pt idx="5">
                  <c:v>65.099999999999994</c:v>
                </c:pt>
                <c:pt idx="6">
                  <c:v>66</c:v>
                </c:pt>
                <c:pt idx="7">
                  <c:v>66.5</c:v>
                </c:pt>
                <c:pt idx="8">
                  <c:v>68.5</c:v>
                </c:pt>
                <c:pt idx="9">
                  <c:v>68.5</c:v>
                </c:pt>
                <c:pt idx="10">
                  <c:v>70.5</c:v>
                </c:pt>
                <c:pt idx="11">
                  <c:v>71.5</c:v>
                </c:pt>
                <c:pt idx="12">
                  <c:v>71.599999999999994</c:v>
                </c:pt>
                <c:pt idx="13">
                  <c:v>71.900000000000006</c:v>
                </c:pt>
                <c:pt idx="14">
                  <c:v>73.8</c:v>
                </c:pt>
                <c:pt idx="15">
                  <c:v>74</c:v>
                </c:pt>
                <c:pt idx="16">
                  <c:v>74.3</c:v>
                </c:pt>
                <c:pt idx="17">
                  <c:v>75.099999999999994</c:v>
                </c:pt>
                <c:pt idx="18">
                  <c:v>75.394594594594622</c:v>
                </c:pt>
                <c:pt idx="19">
                  <c:v>76.099999999999994</c:v>
                </c:pt>
                <c:pt idx="20">
                  <c:v>76.7</c:v>
                </c:pt>
                <c:pt idx="21">
                  <c:v>77.099999999999994</c:v>
                </c:pt>
                <c:pt idx="22">
                  <c:v>77.3</c:v>
                </c:pt>
                <c:pt idx="23">
                  <c:v>77.400000000000006</c:v>
                </c:pt>
                <c:pt idx="24">
                  <c:v>80.3</c:v>
                </c:pt>
                <c:pt idx="25">
                  <c:v>81.099999999999994</c:v>
                </c:pt>
                <c:pt idx="26">
                  <c:v>81.599999999999994</c:v>
                </c:pt>
                <c:pt idx="27">
                  <c:v>81.900000000000006</c:v>
                </c:pt>
                <c:pt idx="28">
                  <c:v>82.1</c:v>
                </c:pt>
                <c:pt idx="29">
                  <c:v>83.3</c:v>
                </c:pt>
                <c:pt idx="30">
                  <c:v>83.5</c:v>
                </c:pt>
                <c:pt idx="31">
                  <c:v>84</c:v>
                </c:pt>
                <c:pt idx="32">
                  <c:v>84.3</c:v>
                </c:pt>
                <c:pt idx="33">
                  <c:v>85</c:v>
                </c:pt>
                <c:pt idx="34">
                  <c:v>85.9</c:v>
                </c:pt>
                <c:pt idx="35">
                  <c:v>85.9</c:v>
                </c:pt>
                <c:pt idx="36">
                  <c:v>85.9</c:v>
                </c:pt>
                <c:pt idx="37">
                  <c:v>85.9</c:v>
                </c:pt>
                <c:pt idx="38">
                  <c:v>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7-4D4C-A507-72846495A0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7"/>
        <c:axId val="649456624"/>
        <c:axId val="649454464"/>
      </c:barChart>
      <c:catAx>
        <c:axId val="64945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49454464"/>
        <c:crosses val="autoZero"/>
        <c:auto val="1"/>
        <c:lblAlgn val="ctr"/>
        <c:lblOffset val="100"/>
        <c:noMultiLvlLbl val="0"/>
      </c:catAx>
      <c:valAx>
        <c:axId val="649454464"/>
        <c:scaling>
          <c:orientation val="minMax"/>
        </c:scaling>
        <c:delete val="1"/>
        <c:axPos val="l"/>
        <c:numFmt formatCode="_-* #\ ##0.0_-;\-* #\ ##0.0_-;_-* &quot;-&quot;??_-;_-@_-" sourceLinked="1"/>
        <c:majorTickMark val="none"/>
        <c:minorTickMark val="none"/>
        <c:tickLblPos val="nextTo"/>
        <c:crossAx val="64945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0" u="sng"/>
              <a:t>Государственные расходы на здравоохранение </a:t>
            </a:r>
          </a:p>
          <a:p>
            <a:pPr>
              <a:defRPr u="sng"/>
            </a:pPr>
            <a:r>
              <a:rPr lang="ru-RU" b="0" u="sng"/>
              <a:t>в % от ВВП в странах ОЭСР за 2023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1.1526696379851433E-3"/>
          <c:y val="0.1743383066434453"/>
          <c:w val="0.97963004711008639"/>
          <c:h val="0.538480105013060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9D-42BA-8C6C-0C64FCCE66A9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69D-42BA-8C6C-0C64FCCE66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Table!$B$9:$B$47</c:f>
              <c:strCache>
                <c:ptCount val="39"/>
                <c:pt idx="0">
                  <c:v>Kazakhstan</c:v>
                </c:pt>
                <c:pt idx="1">
                  <c:v>Mexico</c:v>
                </c:pt>
                <c:pt idx="2">
                  <c:v>Türkiye</c:v>
                </c:pt>
                <c:pt idx="3">
                  <c:v>Hungary</c:v>
                </c:pt>
                <c:pt idx="4">
                  <c:v>Lithuania</c:v>
                </c:pt>
                <c:pt idx="5">
                  <c:v>Costa Rica</c:v>
                </c:pt>
                <c:pt idx="6">
                  <c:v>Luxembourg</c:v>
                </c:pt>
                <c:pt idx="7">
                  <c:v>Ireland</c:v>
                </c:pt>
                <c:pt idx="8">
                  <c:v>Latvia</c:v>
                </c:pt>
                <c:pt idx="9">
                  <c:v>Greece</c:v>
                </c:pt>
                <c:pt idx="10">
                  <c:v>Israel</c:v>
                </c:pt>
                <c:pt idx="11">
                  <c:v>Poland</c:v>
                </c:pt>
                <c:pt idx="12">
                  <c:v>Chile</c:v>
                </c:pt>
                <c:pt idx="13">
                  <c:v>Estonia</c:v>
                </c:pt>
                <c:pt idx="14">
                  <c:v>Colombia</c:v>
                </c:pt>
                <c:pt idx="15">
                  <c:v>Italy</c:v>
                </c:pt>
                <c:pt idx="16">
                  <c:v>Korea</c:v>
                </c:pt>
                <c:pt idx="17">
                  <c:v>Portugal</c:v>
                </c:pt>
                <c:pt idx="18">
                  <c:v>OECD</c:v>
                </c:pt>
                <c:pt idx="19">
                  <c:v>Australia</c:v>
                </c:pt>
                <c:pt idx="20">
                  <c:v>Slovenia</c:v>
                </c:pt>
                <c:pt idx="21">
                  <c:v>Slovak Republic</c:v>
                </c:pt>
                <c:pt idx="22">
                  <c:v>Spain</c:v>
                </c:pt>
                <c:pt idx="23">
                  <c:v>Czechia</c:v>
                </c:pt>
                <c:pt idx="24">
                  <c:v>Iceland</c:v>
                </c:pt>
                <c:pt idx="25">
                  <c:v>Canada</c:v>
                </c:pt>
                <c:pt idx="26">
                  <c:v>Denmark</c:v>
                </c:pt>
                <c:pt idx="27">
                  <c:v>Norway</c:v>
                </c:pt>
                <c:pt idx="28">
                  <c:v>Belgium</c:v>
                </c:pt>
                <c:pt idx="29">
                  <c:v>Finland</c:v>
                </c:pt>
                <c:pt idx="30">
                  <c:v>Switzerland</c:v>
                </c:pt>
                <c:pt idx="31">
                  <c:v>Austria</c:v>
                </c:pt>
                <c:pt idx="32">
                  <c:v>Netherlands</c:v>
                </c:pt>
                <c:pt idx="33">
                  <c:v>New Zealand</c:v>
                </c:pt>
                <c:pt idx="34">
                  <c:v>United Kingdom</c:v>
                </c:pt>
                <c:pt idx="35">
                  <c:v>Sweden</c:v>
                </c:pt>
                <c:pt idx="36">
                  <c:v>Japan</c:v>
                </c:pt>
                <c:pt idx="37">
                  <c:v>Germany</c:v>
                </c:pt>
                <c:pt idx="38">
                  <c:v>United States</c:v>
                </c:pt>
              </c:strCache>
            </c:strRef>
          </c:cat>
          <c:val>
            <c:numRef>
              <c:f>Table!$E$9:$E$47</c:f>
              <c:numCache>
                <c:formatCode>_-* #\ ##0.0_-;\-* #\ ##0.0_-;_-* "-"??_-;_-@_-</c:formatCode>
                <c:ptCount val="39"/>
                <c:pt idx="0">
                  <c:v>2.5</c:v>
                </c:pt>
                <c:pt idx="1">
                  <c:v>3</c:v>
                </c:pt>
                <c:pt idx="2">
                  <c:v>3.3</c:v>
                </c:pt>
                <c:pt idx="3">
                  <c:v>4.5</c:v>
                </c:pt>
                <c:pt idx="4">
                  <c:v>4.9000000000000004</c:v>
                </c:pt>
                <c:pt idx="5">
                  <c:v>5</c:v>
                </c:pt>
                <c:pt idx="6">
                  <c:v>5</c:v>
                </c:pt>
                <c:pt idx="7">
                  <c:v>5.0999999999999996</c:v>
                </c:pt>
                <c:pt idx="8">
                  <c:v>5.0999999999999996</c:v>
                </c:pt>
                <c:pt idx="9">
                  <c:v>5.2</c:v>
                </c:pt>
                <c:pt idx="10">
                  <c:v>5.2</c:v>
                </c:pt>
                <c:pt idx="11">
                  <c:v>5.7</c:v>
                </c:pt>
                <c:pt idx="12">
                  <c:v>5.8</c:v>
                </c:pt>
                <c:pt idx="13">
                  <c:v>5.8</c:v>
                </c:pt>
                <c:pt idx="14">
                  <c:v>5.9</c:v>
                </c:pt>
                <c:pt idx="15">
                  <c:v>6.2</c:v>
                </c:pt>
                <c:pt idx="16">
                  <c:v>6.2</c:v>
                </c:pt>
                <c:pt idx="17">
                  <c:v>6.2</c:v>
                </c:pt>
                <c:pt idx="18">
                  <c:v>6.954054054054053</c:v>
                </c:pt>
                <c:pt idx="19">
                  <c:v>7</c:v>
                </c:pt>
                <c:pt idx="20">
                  <c:v>7</c:v>
                </c:pt>
                <c:pt idx="21">
                  <c:v>7.1</c:v>
                </c:pt>
                <c:pt idx="22">
                  <c:v>7.2</c:v>
                </c:pt>
                <c:pt idx="23">
                  <c:v>7.3</c:v>
                </c:pt>
                <c:pt idx="24">
                  <c:v>7.6</c:v>
                </c:pt>
                <c:pt idx="25">
                  <c:v>7.9</c:v>
                </c:pt>
                <c:pt idx="26">
                  <c:v>7.9</c:v>
                </c:pt>
                <c:pt idx="27">
                  <c:v>8</c:v>
                </c:pt>
                <c:pt idx="28">
                  <c:v>8.1999999999999993</c:v>
                </c:pt>
                <c:pt idx="29">
                  <c:v>8.1999999999999993</c:v>
                </c:pt>
                <c:pt idx="30">
                  <c:v>8.1999999999999993</c:v>
                </c:pt>
                <c:pt idx="31">
                  <c:v>8.5</c:v>
                </c:pt>
                <c:pt idx="32">
                  <c:v>8.5</c:v>
                </c:pt>
                <c:pt idx="33">
                  <c:v>8.8000000000000007</c:v>
                </c:pt>
                <c:pt idx="34">
                  <c:v>8.9</c:v>
                </c:pt>
                <c:pt idx="35">
                  <c:v>9.4</c:v>
                </c:pt>
                <c:pt idx="36">
                  <c:v>9.5</c:v>
                </c:pt>
                <c:pt idx="37">
                  <c:v>10.1</c:v>
                </c:pt>
                <c:pt idx="38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D-42BA-8C6C-0C64FCCE66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6"/>
        <c:overlap val="-27"/>
        <c:axId val="648655272"/>
        <c:axId val="648657792"/>
      </c:barChart>
      <c:catAx>
        <c:axId val="64865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48657792"/>
        <c:crosses val="autoZero"/>
        <c:auto val="1"/>
        <c:lblAlgn val="ctr"/>
        <c:lblOffset val="100"/>
        <c:noMultiLvlLbl val="0"/>
      </c:catAx>
      <c:valAx>
        <c:axId val="648657792"/>
        <c:scaling>
          <c:orientation val="minMax"/>
        </c:scaling>
        <c:delete val="1"/>
        <c:axPos val="l"/>
        <c:numFmt formatCode="_-* #\ ##0.0_-;\-* #\ ##0.0_-;_-* &quot;-&quot;??_-;_-@_-" sourceLinked="1"/>
        <c:majorTickMark val="none"/>
        <c:minorTickMark val="none"/>
        <c:tickLblPos val="nextTo"/>
        <c:crossAx val="648655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6CF32-A760-444E-A7DC-1B63C95198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DE5BD4-BADF-4AB5-B4EB-2C51ED83BDF3}">
      <dgm:prSet custT="1"/>
      <dgm:spPr/>
      <dgm:t>
        <a:bodyPr/>
        <a:lstStyle/>
        <a:p>
          <a:pPr algn="just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По мере того как страны стремятся добиться прогресса на пути к всеобщему охвату услугами здравоохранения (ВОУЗ), все большее значение приобретает приведение классификации доходов и расходов в соответствие с рамками политики финансирования здравоохранения, направленной на сбор доходов, объединение средств и закуп медицинских услуг. Это обеспечивает получение более актуальной информации для разработки политики на страновом уровне. В частности, это облегчает национальным заинтересованным сторонам и партнерам по развитию проведение оценки положения страны с точки зрения справедливости, эффективности и охвата по сравнению с другими странами региона или во всем мире.</a:t>
          </a:r>
          <a:endParaRPr lang="en-US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787110-09BD-4355-BB98-9149BA32B447}" type="parTrans" cxnId="{B7B9DAAE-0FD5-4A39-9035-C7E9C2E3EE86}">
      <dgm:prSet/>
      <dgm:spPr/>
      <dgm:t>
        <a:bodyPr/>
        <a:lstStyle/>
        <a:p>
          <a:endParaRPr lang="en-US" sz="13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9E2C3A-1739-4066-A38C-A16916B53592}" type="sibTrans" cxnId="{B7B9DAAE-0FD5-4A39-9035-C7E9C2E3EE86}">
      <dgm:prSet/>
      <dgm:spPr/>
      <dgm:t>
        <a:bodyPr/>
        <a:lstStyle/>
        <a:p>
          <a:endParaRPr lang="en-US" sz="13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C7651B-A8E9-426B-AB36-82572C215ECA}">
      <dgm:prSet custT="1"/>
      <dgm:spPr/>
      <dgm:t>
        <a:bodyPr/>
        <a:lstStyle/>
        <a:p>
          <a:pPr algn="just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Одним из инструментов, используемых для отслеживания расходов на здравоохранение, является подготовка исследований счетов здравоохранения на страновом уровне. </a:t>
          </a:r>
          <a:endParaRPr lang="en-US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7098FF-3178-4B40-A1E9-C92EAC905F3A}" type="parTrans" cxnId="{D048C673-9885-4F12-8DE8-5C89C5DBAEAE}">
      <dgm:prSet/>
      <dgm:spPr/>
      <dgm:t>
        <a:bodyPr/>
        <a:lstStyle/>
        <a:p>
          <a:endParaRPr lang="en-US" sz="13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C88DC-BA45-4EB2-89C4-4C80B9B510AB}" type="sibTrans" cxnId="{D048C673-9885-4F12-8DE8-5C89C5DBAEAE}">
      <dgm:prSet/>
      <dgm:spPr/>
      <dgm:t>
        <a:bodyPr/>
        <a:lstStyle/>
        <a:p>
          <a:endParaRPr lang="en-US" sz="13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6DF984-5DA6-47DB-89EF-B8DF062A2B32}">
      <dgm:prSet custT="1"/>
      <dgm:spPr/>
      <dgm:t>
        <a:bodyPr/>
        <a:lstStyle/>
        <a:p>
          <a:pPr algn="just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Счета здравоохранения тщательно отслеживают объем и движение средств от одного субъекта здравоохранения к другому вплоть до конечных получателей медицинских товаров и услуг. Опираясь на предпринимаемые с 2001 года глобальные усилия по созданию сопоставимых счетов здравоохранения, действующая стандартная международная методология отслеживания расходов на здравоохранение основана на концепции SHA 2011. </a:t>
          </a:r>
          <a:endParaRPr lang="en-US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4190A-CC97-416C-96E5-2A94AD22858B}" type="parTrans" cxnId="{5DE9A7B6-1321-4EF8-8EE4-A4BBB9F77916}">
      <dgm:prSet/>
      <dgm:spPr/>
      <dgm:t>
        <a:bodyPr/>
        <a:lstStyle/>
        <a:p>
          <a:endParaRPr lang="en-US" sz="13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CF0539-6F5E-4AB4-B570-96F5DE56A5BD}" type="sibTrans" cxnId="{5DE9A7B6-1321-4EF8-8EE4-A4BBB9F77916}">
      <dgm:prSet/>
      <dgm:spPr/>
      <dgm:t>
        <a:bodyPr/>
        <a:lstStyle/>
        <a:p>
          <a:endParaRPr lang="en-US" sz="13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91D9B4-B2D9-4715-84DD-E673ABD96518}">
      <dgm:prSet custT="1"/>
      <dgm:spPr/>
      <dgm:t>
        <a:bodyPr/>
        <a:lstStyle/>
        <a:p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Данные, собранные и сопоставленные по странам, публикуются в Глобальной базе данных о расходах на здравоохранение (GHED).</a:t>
          </a:r>
          <a:endParaRPr lang="en-US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ACB575-239F-40A7-BA06-3765746096EE}" type="parTrans" cxnId="{AA9E6B35-DA9D-449F-8F6E-5C5F6E4678BE}">
      <dgm:prSet/>
      <dgm:spPr/>
      <dgm:t>
        <a:bodyPr/>
        <a:lstStyle/>
        <a:p>
          <a:endParaRPr lang="en-US" sz="13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654BF0-C694-4853-91F8-B28AD24D03FE}" type="sibTrans" cxnId="{AA9E6B35-DA9D-449F-8F6E-5C5F6E4678BE}">
      <dgm:prSet/>
      <dgm:spPr/>
      <dgm:t>
        <a:bodyPr/>
        <a:lstStyle/>
        <a:p>
          <a:endParaRPr lang="en-US" sz="13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E1973A-5182-4B38-96A4-DA0831C34887}" type="pres">
      <dgm:prSet presAssocID="{0216CF32-A760-444E-A7DC-1B63C9519879}" presName="vert0" presStyleCnt="0">
        <dgm:presLayoutVars>
          <dgm:dir/>
          <dgm:animOne val="branch"/>
          <dgm:animLvl val="lvl"/>
        </dgm:presLayoutVars>
      </dgm:prSet>
      <dgm:spPr/>
    </dgm:pt>
    <dgm:pt modelId="{AB3DBE8D-2328-4A79-A42B-38F6F8A70571}" type="pres">
      <dgm:prSet presAssocID="{C1DE5BD4-BADF-4AB5-B4EB-2C51ED83BDF3}" presName="thickLine" presStyleLbl="alignNode1" presStyleIdx="0" presStyleCnt="4"/>
      <dgm:spPr/>
    </dgm:pt>
    <dgm:pt modelId="{E12CCF0A-3138-4CE7-8563-E3F6EAC78F5D}" type="pres">
      <dgm:prSet presAssocID="{C1DE5BD4-BADF-4AB5-B4EB-2C51ED83BDF3}" presName="horz1" presStyleCnt="0"/>
      <dgm:spPr/>
    </dgm:pt>
    <dgm:pt modelId="{45ED8368-0A2F-4F0F-95D3-18E60E295C71}" type="pres">
      <dgm:prSet presAssocID="{C1DE5BD4-BADF-4AB5-B4EB-2C51ED83BDF3}" presName="tx1" presStyleLbl="revTx" presStyleIdx="0" presStyleCnt="4" custLinFactNeighborY="-4231"/>
      <dgm:spPr/>
    </dgm:pt>
    <dgm:pt modelId="{302B3147-393B-444A-93DE-AF423FAC994F}" type="pres">
      <dgm:prSet presAssocID="{C1DE5BD4-BADF-4AB5-B4EB-2C51ED83BDF3}" presName="vert1" presStyleCnt="0"/>
      <dgm:spPr/>
    </dgm:pt>
    <dgm:pt modelId="{2D27578A-26F8-450E-9768-29858EDA953B}" type="pres">
      <dgm:prSet presAssocID="{05C7651B-A8E9-426B-AB36-82572C215ECA}" presName="thickLine" presStyleLbl="alignNode1" presStyleIdx="1" presStyleCnt="4"/>
      <dgm:spPr/>
    </dgm:pt>
    <dgm:pt modelId="{D3458B2F-DEAC-4618-B8D7-AE6A5D218E7C}" type="pres">
      <dgm:prSet presAssocID="{05C7651B-A8E9-426B-AB36-82572C215ECA}" presName="horz1" presStyleCnt="0"/>
      <dgm:spPr/>
    </dgm:pt>
    <dgm:pt modelId="{C00F8D9B-0CF4-4313-BB27-60A8C0B39DEF}" type="pres">
      <dgm:prSet presAssocID="{05C7651B-A8E9-426B-AB36-82572C215ECA}" presName="tx1" presStyleLbl="revTx" presStyleIdx="1" presStyleCnt="4" custScaleY="37930"/>
      <dgm:spPr/>
    </dgm:pt>
    <dgm:pt modelId="{08714F6B-4B98-44CA-8945-788969662CA7}" type="pres">
      <dgm:prSet presAssocID="{05C7651B-A8E9-426B-AB36-82572C215ECA}" presName="vert1" presStyleCnt="0"/>
      <dgm:spPr/>
    </dgm:pt>
    <dgm:pt modelId="{257795CE-86C3-4340-A338-F11054BC6ABA}" type="pres">
      <dgm:prSet presAssocID="{8D6DF984-5DA6-47DB-89EF-B8DF062A2B32}" presName="thickLine" presStyleLbl="alignNode1" presStyleIdx="2" presStyleCnt="4"/>
      <dgm:spPr/>
    </dgm:pt>
    <dgm:pt modelId="{A6D1649A-7082-46E9-9133-71345E841EC3}" type="pres">
      <dgm:prSet presAssocID="{8D6DF984-5DA6-47DB-89EF-B8DF062A2B32}" presName="horz1" presStyleCnt="0"/>
      <dgm:spPr/>
    </dgm:pt>
    <dgm:pt modelId="{29A97C3D-2EF8-447C-824C-94B40E089E82}" type="pres">
      <dgm:prSet presAssocID="{8D6DF984-5DA6-47DB-89EF-B8DF062A2B32}" presName="tx1" presStyleLbl="revTx" presStyleIdx="2" presStyleCnt="4" custScaleY="58645"/>
      <dgm:spPr/>
    </dgm:pt>
    <dgm:pt modelId="{B61BB91E-DC84-4B33-84A3-E6A95E40018A}" type="pres">
      <dgm:prSet presAssocID="{8D6DF984-5DA6-47DB-89EF-B8DF062A2B32}" presName="vert1" presStyleCnt="0"/>
      <dgm:spPr/>
    </dgm:pt>
    <dgm:pt modelId="{A60706DC-556E-4F7A-BB98-5C7624D61466}" type="pres">
      <dgm:prSet presAssocID="{7991D9B4-B2D9-4715-84DD-E673ABD96518}" presName="thickLine" presStyleLbl="alignNode1" presStyleIdx="3" presStyleCnt="4"/>
      <dgm:spPr/>
    </dgm:pt>
    <dgm:pt modelId="{22F6A76E-0203-494C-9780-A683382AFD0A}" type="pres">
      <dgm:prSet presAssocID="{7991D9B4-B2D9-4715-84DD-E673ABD96518}" presName="horz1" presStyleCnt="0"/>
      <dgm:spPr/>
    </dgm:pt>
    <dgm:pt modelId="{C06360D9-6185-4434-94CE-6CC1D372F387}" type="pres">
      <dgm:prSet presAssocID="{7991D9B4-B2D9-4715-84DD-E673ABD96518}" presName="tx1" presStyleLbl="revTx" presStyleIdx="3" presStyleCnt="4" custScaleY="43754"/>
      <dgm:spPr/>
    </dgm:pt>
    <dgm:pt modelId="{F6884A9F-944D-4CAB-9B7E-450FF3222A22}" type="pres">
      <dgm:prSet presAssocID="{7991D9B4-B2D9-4715-84DD-E673ABD96518}" presName="vert1" presStyleCnt="0"/>
      <dgm:spPr/>
    </dgm:pt>
  </dgm:ptLst>
  <dgm:cxnLst>
    <dgm:cxn modelId="{3B40CC0C-F424-4A86-895C-8D9C893D033F}" type="presOf" srcId="{0216CF32-A760-444E-A7DC-1B63C9519879}" destId="{A8E1973A-5182-4B38-96A4-DA0831C34887}" srcOrd="0" destOrd="0" presId="urn:microsoft.com/office/officeart/2008/layout/LinedList"/>
    <dgm:cxn modelId="{AA9E6B35-DA9D-449F-8F6E-5C5F6E4678BE}" srcId="{0216CF32-A760-444E-A7DC-1B63C9519879}" destId="{7991D9B4-B2D9-4715-84DD-E673ABD96518}" srcOrd="3" destOrd="0" parTransId="{3BACB575-239F-40A7-BA06-3765746096EE}" sibTransId="{9B654BF0-C694-4853-91F8-B28AD24D03FE}"/>
    <dgm:cxn modelId="{75373F3E-6667-48EB-8799-86D99BF90E75}" type="presOf" srcId="{C1DE5BD4-BADF-4AB5-B4EB-2C51ED83BDF3}" destId="{45ED8368-0A2F-4F0F-95D3-18E60E295C71}" srcOrd="0" destOrd="0" presId="urn:microsoft.com/office/officeart/2008/layout/LinedList"/>
    <dgm:cxn modelId="{9D14B14B-B74D-4E47-8802-8CAA795A72AB}" type="presOf" srcId="{8D6DF984-5DA6-47DB-89EF-B8DF062A2B32}" destId="{29A97C3D-2EF8-447C-824C-94B40E089E82}" srcOrd="0" destOrd="0" presId="urn:microsoft.com/office/officeart/2008/layout/LinedList"/>
    <dgm:cxn modelId="{D048C673-9885-4F12-8DE8-5C89C5DBAEAE}" srcId="{0216CF32-A760-444E-A7DC-1B63C9519879}" destId="{05C7651B-A8E9-426B-AB36-82572C215ECA}" srcOrd="1" destOrd="0" parTransId="{A97098FF-3178-4B40-A1E9-C92EAC905F3A}" sibTransId="{E74C88DC-BA45-4EB2-89C4-4C80B9B510AB}"/>
    <dgm:cxn modelId="{1BA23979-6438-44FA-915F-5856BBB21BEB}" type="presOf" srcId="{05C7651B-A8E9-426B-AB36-82572C215ECA}" destId="{C00F8D9B-0CF4-4313-BB27-60A8C0B39DEF}" srcOrd="0" destOrd="0" presId="urn:microsoft.com/office/officeart/2008/layout/LinedList"/>
    <dgm:cxn modelId="{A0F31290-B8CC-4118-8621-70D19285943C}" type="presOf" srcId="{7991D9B4-B2D9-4715-84DD-E673ABD96518}" destId="{C06360D9-6185-4434-94CE-6CC1D372F387}" srcOrd="0" destOrd="0" presId="urn:microsoft.com/office/officeart/2008/layout/LinedList"/>
    <dgm:cxn modelId="{B7B9DAAE-0FD5-4A39-9035-C7E9C2E3EE86}" srcId="{0216CF32-A760-444E-A7DC-1B63C9519879}" destId="{C1DE5BD4-BADF-4AB5-B4EB-2C51ED83BDF3}" srcOrd="0" destOrd="0" parTransId="{ED787110-09BD-4355-BB98-9149BA32B447}" sibTransId="{949E2C3A-1739-4066-A38C-A16916B53592}"/>
    <dgm:cxn modelId="{5DE9A7B6-1321-4EF8-8EE4-A4BBB9F77916}" srcId="{0216CF32-A760-444E-A7DC-1B63C9519879}" destId="{8D6DF984-5DA6-47DB-89EF-B8DF062A2B32}" srcOrd="2" destOrd="0" parTransId="{0D14190A-CC97-416C-96E5-2A94AD22858B}" sibTransId="{C5CF0539-6F5E-4AB4-B570-96F5DE56A5BD}"/>
    <dgm:cxn modelId="{9FD2AD5E-D0E4-4765-9F50-A93502CE015D}" type="presParOf" srcId="{A8E1973A-5182-4B38-96A4-DA0831C34887}" destId="{AB3DBE8D-2328-4A79-A42B-38F6F8A70571}" srcOrd="0" destOrd="0" presId="urn:microsoft.com/office/officeart/2008/layout/LinedList"/>
    <dgm:cxn modelId="{A53664A2-44E7-474E-9DB9-556A0AE7C4F4}" type="presParOf" srcId="{A8E1973A-5182-4B38-96A4-DA0831C34887}" destId="{E12CCF0A-3138-4CE7-8563-E3F6EAC78F5D}" srcOrd="1" destOrd="0" presId="urn:microsoft.com/office/officeart/2008/layout/LinedList"/>
    <dgm:cxn modelId="{BA95121E-07F0-4608-8CFB-6461DD6E0A31}" type="presParOf" srcId="{E12CCF0A-3138-4CE7-8563-E3F6EAC78F5D}" destId="{45ED8368-0A2F-4F0F-95D3-18E60E295C71}" srcOrd="0" destOrd="0" presId="urn:microsoft.com/office/officeart/2008/layout/LinedList"/>
    <dgm:cxn modelId="{A9DC184C-91BC-4446-85AE-8EC1899D8710}" type="presParOf" srcId="{E12CCF0A-3138-4CE7-8563-E3F6EAC78F5D}" destId="{302B3147-393B-444A-93DE-AF423FAC994F}" srcOrd="1" destOrd="0" presId="urn:microsoft.com/office/officeart/2008/layout/LinedList"/>
    <dgm:cxn modelId="{3ACA89B2-16E9-48EF-A2F4-FAD7DA551737}" type="presParOf" srcId="{A8E1973A-5182-4B38-96A4-DA0831C34887}" destId="{2D27578A-26F8-450E-9768-29858EDA953B}" srcOrd="2" destOrd="0" presId="urn:microsoft.com/office/officeart/2008/layout/LinedList"/>
    <dgm:cxn modelId="{CB330F20-699E-4636-AF1F-7BCC51BF6DEA}" type="presParOf" srcId="{A8E1973A-5182-4B38-96A4-DA0831C34887}" destId="{D3458B2F-DEAC-4618-B8D7-AE6A5D218E7C}" srcOrd="3" destOrd="0" presId="urn:microsoft.com/office/officeart/2008/layout/LinedList"/>
    <dgm:cxn modelId="{62DFF02B-A1EE-46A3-A225-34334F3D82DE}" type="presParOf" srcId="{D3458B2F-DEAC-4618-B8D7-AE6A5D218E7C}" destId="{C00F8D9B-0CF4-4313-BB27-60A8C0B39DEF}" srcOrd="0" destOrd="0" presId="urn:microsoft.com/office/officeart/2008/layout/LinedList"/>
    <dgm:cxn modelId="{4893B325-4D77-452A-998B-8CA94C7D5EF5}" type="presParOf" srcId="{D3458B2F-DEAC-4618-B8D7-AE6A5D218E7C}" destId="{08714F6B-4B98-44CA-8945-788969662CA7}" srcOrd="1" destOrd="0" presId="urn:microsoft.com/office/officeart/2008/layout/LinedList"/>
    <dgm:cxn modelId="{E6E826C9-8644-4333-BAC5-D722BBC45C26}" type="presParOf" srcId="{A8E1973A-5182-4B38-96A4-DA0831C34887}" destId="{257795CE-86C3-4340-A338-F11054BC6ABA}" srcOrd="4" destOrd="0" presId="urn:microsoft.com/office/officeart/2008/layout/LinedList"/>
    <dgm:cxn modelId="{222F2B4D-1C41-4CCF-B801-BF6978F5C128}" type="presParOf" srcId="{A8E1973A-5182-4B38-96A4-DA0831C34887}" destId="{A6D1649A-7082-46E9-9133-71345E841EC3}" srcOrd="5" destOrd="0" presId="urn:microsoft.com/office/officeart/2008/layout/LinedList"/>
    <dgm:cxn modelId="{708AE6B3-4E9D-4720-888E-1AA891B4AB0B}" type="presParOf" srcId="{A6D1649A-7082-46E9-9133-71345E841EC3}" destId="{29A97C3D-2EF8-447C-824C-94B40E089E82}" srcOrd="0" destOrd="0" presId="urn:microsoft.com/office/officeart/2008/layout/LinedList"/>
    <dgm:cxn modelId="{6697D716-0562-425A-B54C-99980C8A19F3}" type="presParOf" srcId="{A6D1649A-7082-46E9-9133-71345E841EC3}" destId="{B61BB91E-DC84-4B33-84A3-E6A95E40018A}" srcOrd="1" destOrd="0" presId="urn:microsoft.com/office/officeart/2008/layout/LinedList"/>
    <dgm:cxn modelId="{6EFE2F83-F424-4E45-8E83-009C53FC5759}" type="presParOf" srcId="{A8E1973A-5182-4B38-96A4-DA0831C34887}" destId="{A60706DC-556E-4F7A-BB98-5C7624D61466}" srcOrd="6" destOrd="0" presId="urn:microsoft.com/office/officeart/2008/layout/LinedList"/>
    <dgm:cxn modelId="{DFB4C1FF-B48F-4D08-BC08-499725F1A036}" type="presParOf" srcId="{A8E1973A-5182-4B38-96A4-DA0831C34887}" destId="{22F6A76E-0203-494C-9780-A683382AFD0A}" srcOrd="7" destOrd="0" presId="urn:microsoft.com/office/officeart/2008/layout/LinedList"/>
    <dgm:cxn modelId="{5031E798-BB3B-4538-9F87-398653CE4C11}" type="presParOf" srcId="{22F6A76E-0203-494C-9780-A683382AFD0A}" destId="{C06360D9-6185-4434-94CE-6CC1D372F387}" srcOrd="0" destOrd="0" presId="urn:microsoft.com/office/officeart/2008/layout/LinedList"/>
    <dgm:cxn modelId="{10C858C5-9144-4BF7-90ED-7E07A28A99A0}" type="presParOf" srcId="{22F6A76E-0203-494C-9780-A683382AFD0A}" destId="{F6884A9F-944D-4CAB-9B7E-450FF3222A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DBE8D-2328-4A79-A42B-38F6F8A70571}">
      <dsp:nvSpPr>
        <dsp:cNvPr id="0" name=""/>
        <dsp:cNvSpPr/>
      </dsp:nvSpPr>
      <dsp:spPr>
        <a:xfrm>
          <a:off x="0" y="543"/>
          <a:ext cx="5678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D8368-0A2F-4F0F-95D3-18E60E295C71}">
      <dsp:nvSpPr>
        <dsp:cNvPr id="0" name=""/>
        <dsp:cNvSpPr/>
      </dsp:nvSpPr>
      <dsp:spPr>
        <a:xfrm>
          <a:off x="0" y="0"/>
          <a:ext cx="5678488" cy="2334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 мере того как страны стремятся добиться прогресса на пути к всеобщему охвату услугами здравоохранения (ВОУЗ), все большее значение приобретает приведение классификации доходов и расходов в соответствие с рамками политики финансирования здравоохранения, направленной на сбор доходов, объединение средств и закуп медицинских услуг. Это обеспечивает получение более актуальной информации для разработки политики на страновом уровне. В частности, это облегчает национальным заинтересованным сторонам и партнерам по развитию проведение оценки положения страны с точки зрения справедливости, эффективности и охвата по сравнению с другими странами региона или во всем мире.</a:t>
          </a:r>
          <a:endParaRPr lang="en-US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5678488" cy="2334318"/>
      </dsp:txXfrm>
    </dsp:sp>
    <dsp:sp modelId="{2D27578A-26F8-450E-9768-29858EDA953B}">
      <dsp:nvSpPr>
        <dsp:cNvPr id="0" name=""/>
        <dsp:cNvSpPr/>
      </dsp:nvSpPr>
      <dsp:spPr>
        <a:xfrm>
          <a:off x="0" y="2334862"/>
          <a:ext cx="5678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F8D9B-0CF4-4313-BB27-60A8C0B39DEF}">
      <dsp:nvSpPr>
        <dsp:cNvPr id="0" name=""/>
        <dsp:cNvSpPr/>
      </dsp:nvSpPr>
      <dsp:spPr>
        <a:xfrm>
          <a:off x="0" y="2334862"/>
          <a:ext cx="5678488" cy="885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Одним из инструментов, используемых для отслеживания расходов на здравоохранение, является подготовка исследований счетов здравоохранения на страновом уровне. </a:t>
          </a:r>
          <a:endParaRPr lang="en-US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34862"/>
        <a:ext cx="5678488" cy="885407"/>
      </dsp:txXfrm>
    </dsp:sp>
    <dsp:sp modelId="{257795CE-86C3-4340-A338-F11054BC6ABA}">
      <dsp:nvSpPr>
        <dsp:cNvPr id="0" name=""/>
        <dsp:cNvSpPr/>
      </dsp:nvSpPr>
      <dsp:spPr>
        <a:xfrm>
          <a:off x="0" y="3220269"/>
          <a:ext cx="5678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97C3D-2EF8-447C-824C-94B40E089E82}">
      <dsp:nvSpPr>
        <dsp:cNvPr id="0" name=""/>
        <dsp:cNvSpPr/>
      </dsp:nvSpPr>
      <dsp:spPr>
        <a:xfrm>
          <a:off x="0" y="3220269"/>
          <a:ext cx="5678488" cy="1368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Счета здравоохранения тщательно отслеживают объем и движение средств от одного субъекта здравоохранения к другому вплоть до конечных получателей медицинских товаров и услуг. Опираясь на предпринимаемые с 2001 года глобальные усилия по созданию сопоставимых счетов здравоохранения, действующая стандартная международная методология отслеживания расходов на здравоохранение основана на концепции SHA 2011. </a:t>
          </a:r>
          <a:endParaRPr lang="en-US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20269"/>
        <a:ext cx="5678488" cy="1368961"/>
      </dsp:txXfrm>
    </dsp:sp>
    <dsp:sp modelId="{A60706DC-556E-4F7A-BB98-5C7624D61466}">
      <dsp:nvSpPr>
        <dsp:cNvPr id="0" name=""/>
        <dsp:cNvSpPr/>
      </dsp:nvSpPr>
      <dsp:spPr>
        <a:xfrm>
          <a:off x="0" y="4589230"/>
          <a:ext cx="5678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360D9-6185-4434-94CE-6CC1D372F387}">
      <dsp:nvSpPr>
        <dsp:cNvPr id="0" name=""/>
        <dsp:cNvSpPr/>
      </dsp:nvSpPr>
      <dsp:spPr>
        <a:xfrm>
          <a:off x="0" y="4589230"/>
          <a:ext cx="5678488" cy="1021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Данные, собранные и сопоставленные по странам, публикуются в Глобальной базе данных о расходах на здравоохранение (GHED).</a:t>
          </a:r>
          <a:endParaRPr lang="en-US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589230"/>
        <a:ext cx="5678488" cy="1021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6E675-D80A-4386-9344-6758EECE2CD6}" type="datetimeFigureOut">
              <a:rPr lang="ru-KZ" smtClean="0"/>
              <a:t>06.02.2025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E2295-B052-425F-A002-29D88051356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7190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4E2295-B052-425F-A002-29D880513564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53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4E2295-B052-425F-A002-29D880513564}" type="slidenum">
              <a:rPr lang="ru-KZ" smtClean="0"/>
              <a:t>16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7170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5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4137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56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130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1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763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3119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4014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393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261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99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37B413-71AC-4110-BE21-B8CBBFB355B9}" type="datetimeFigureOut">
              <a:rPr lang="LID4096" smtClean="0"/>
              <a:t>02/06/2025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13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F2A1F1B-38CF-4E64-8395-D1DC7FD04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EFE8B-9B68-0015-A033-B2BA7DADA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9640" y="716376"/>
            <a:ext cx="6293689" cy="4185569"/>
          </a:xfrm>
        </p:spPr>
        <p:txBody>
          <a:bodyPr anchor="b">
            <a:normAutofit/>
          </a:bodyPr>
          <a:lstStyle/>
          <a:p>
            <a:pPr algn="ctr"/>
            <a:r>
              <a:rPr lang="ru-RU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  <a:t>Информационный бюллетень </a:t>
            </a:r>
            <a:br>
              <a:rPr lang="ru-RU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  <a:t>о расходах на здравоохранение</a:t>
            </a:r>
            <a:b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  <a:t>в Казахстане </a:t>
            </a:r>
            <a:endParaRPr lang="LID4096" sz="4800" dirty="0">
              <a:solidFill>
                <a:schemeClr val="tx1">
                  <a:lumMod val="85000"/>
                  <a:lumOff val="15000"/>
                </a:schemeClr>
              </a:solidFill>
              <a:latin typeface="Tw Cen MT Condensed (Заголовки)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DE32D-92DC-B0DF-B1BF-F0E254B8D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1524" y="4974512"/>
            <a:ext cx="6280299" cy="1243941"/>
          </a:xfrm>
        </p:spPr>
        <p:txBody>
          <a:bodyPr anchor="t">
            <a:norm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  <a:t>Национальный научный центр развития здравоохранения</a:t>
            </a:r>
          </a:p>
          <a:p>
            <a:pPr algn="ctr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Tw Cen MT Condensed (Заголовки)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  <a:t>Центр экономических исследований и совершенствования финансирования здравоохранения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DE8FF7-41FF-D152-DA35-BA9FE876D5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74" r="48299" b="-1"/>
          <a:stretch/>
        </p:blipFill>
        <p:spPr>
          <a:xfrm>
            <a:off x="633999" y="620720"/>
            <a:ext cx="3993942" cy="559773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6E1A6C-0B45-4473-B44A-553CA665A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901945"/>
            <a:ext cx="5852160" cy="0"/>
          </a:xfrm>
          <a:prstGeom prst="line">
            <a:avLst/>
          </a:prstGeom>
          <a:ln w="19050">
            <a:solidFill>
              <a:srgbClr val="14DB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04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63216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Tw Cen MT Condensed (Заголовки)"/>
              </a:rPr>
              <a:t>Распределение выплат из кармана по Услугам здравоохранения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5659F-6808-4EE9-B725-854CA7BD4A9C}"/>
              </a:ext>
            </a:extLst>
          </p:cNvPr>
          <p:cNvSpPr txBox="1"/>
          <p:nvPr/>
        </p:nvSpPr>
        <p:spPr>
          <a:xfrm>
            <a:off x="895680" y="2463351"/>
            <a:ext cx="4920330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текущих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карман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ных расходов на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53,8%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обеспечение.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34,4%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 из кармана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направлялись в 2023 году на амбулаторно-поликлиническую помощь.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Стационарное лечение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обходится в 9,8%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карманных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реабилитационную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1,8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выплат из кармана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Долгосрочный уход составил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0,2%.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DCB49DFB-DAEF-DF8A-2F9B-5D533BAAD4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524662"/>
              </p:ext>
            </p:extLst>
          </p:nvPr>
        </p:nvGraphicFramePr>
        <p:xfrm>
          <a:off x="6096000" y="1451131"/>
          <a:ext cx="6021895" cy="49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516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957" y="691181"/>
            <a:ext cx="5942728" cy="117283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структура</a:t>
            </a:r>
            <a:r>
              <a:rPr lang="en-US" sz="3200" b="1" dirty="0">
                <a:solidFill>
                  <a:schemeClr val="tx1"/>
                </a:solidFill>
                <a:latin typeface="Tw Cen MT Condensed (Заголовки)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текущих </a:t>
            </a:r>
            <a:r>
              <a:rPr lang="en-US" sz="3200" b="1" dirty="0">
                <a:solidFill>
                  <a:schemeClr val="tx1"/>
                </a:solidFill>
                <a:latin typeface="Tw Cen MT Condensed (Заголовки)"/>
              </a:rPr>
              <a:t>расходов по Услугам </a:t>
            </a:r>
            <a:r>
              <a:rPr lang="en-US" sz="3200" b="1" dirty="0" err="1">
                <a:solidFill>
                  <a:schemeClr val="tx1"/>
                </a:solidFill>
                <a:latin typeface="Tw Cen MT Condensed (Заголовки)"/>
              </a:rPr>
              <a:t>здравоохранения</a:t>
            </a:r>
            <a:r>
              <a:rPr lang="en-US" sz="3200" b="1" dirty="0">
                <a:solidFill>
                  <a:schemeClr val="tx1"/>
                </a:solidFill>
                <a:latin typeface="Tw Cen MT Condensed (Заголовки)"/>
              </a:rPr>
              <a:t> </a:t>
            </a:r>
            <a:endParaRPr lang="LID4096" sz="3200" b="1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ABE864-AF04-FCE7-8A0C-DECB6A60B576}"/>
              </a:ext>
            </a:extLst>
          </p:cNvPr>
          <p:cNvSpPr txBox="1"/>
          <p:nvPr/>
        </p:nvSpPr>
        <p:spPr>
          <a:xfrm>
            <a:off x="283029" y="5279570"/>
            <a:ext cx="6237514" cy="1464132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текущих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оказание стационарной помощи основная доля приходится на государственные расходы – 90%.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расходов на амбулаторно-поликлиническую помощь в среднем 3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приходится на карманных расходы.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обеспечение на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обеспечивается за счет выплат из кармана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302E7FF-7976-F437-8C24-C704AB4A38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825496"/>
              </p:ext>
            </p:extLst>
          </p:nvPr>
        </p:nvGraphicFramePr>
        <p:xfrm>
          <a:off x="283029" y="1849275"/>
          <a:ext cx="6237514" cy="3260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AD7D895-1095-7396-FD28-5683DFDE1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248649"/>
              </p:ext>
            </p:extLst>
          </p:nvPr>
        </p:nvGraphicFramePr>
        <p:xfrm>
          <a:off x="6790159" y="435933"/>
          <a:ext cx="511881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98C2789-0EBF-A3B3-C88A-B265C8A70A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810877"/>
              </p:ext>
            </p:extLst>
          </p:nvPr>
        </p:nvGraphicFramePr>
        <p:xfrm>
          <a:off x="6790159" y="3750633"/>
          <a:ext cx="5118810" cy="310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846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54042"/>
            <a:ext cx="5071872" cy="17769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Структура текущих расходов по Услугам здравоохранения </a:t>
            </a:r>
            <a:endParaRPr lang="LID4096" sz="3200" b="1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E98B6A-8C75-E1D4-92AA-9E0B9BBBC901}"/>
              </a:ext>
            </a:extLst>
          </p:cNvPr>
          <p:cNvSpPr txBox="1"/>
          <p:nvPr/>
        </p:nvSpPr>
        <p:spPr>
          <a:xfrm>
            <a:off x="854007" y="2521619"/>
            <a:ext cx="4749351" cy="331187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текущих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оказание долгосрочной помощи основная доля приходится на государственные расходы – в последние годы около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на реабилитацию за рассматриваемый период значительно изменилась. Так, карманные расходы на реабилитацию с 2013 года* сократились с 94% до 23% в 202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Также, карманные расходы на долгосрочный медицинский уход (паллиативная помощь) сократились с 45% в 2010г. до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в 202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B0388A-6DD4-75C4-66A2-30A999A90273}"/>
              </a:ext>
            </a:extLst>
          </p:cNvPr>
          <p:cNvSpPr txBox="1"/>
          <p:nvPr/>
        </p:nvSpPr>
        <p:spPr>
          <a:xfrm>
            <a:off x="244931" y="6485859"/>
            <a:ext cx="4429615" cy="27417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050" i="1" dirty="0">
                <a:solidFill>
                  <a:schemeClr val="tx2"/>
                </a:solidFill>
                <a:latin typeface="Tw Cen MT Condensed (Заголовки)"/>
              </a:rPr>
              <a:t>*Данные по карманным расходам до 2013 отсутствуют</a:t>
            </a:r>
            <a:endParaRPr lang="en-US" sz="1050" i="1" dirty="0">
              <a:solidFill>
                <a:schemeClr val="tx2"/>
              </a:solidFill>
              <a:latin typeface="Tw Cen MT Condensed (Заголовки)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B854A16-CC90-A5D6-F06B-8E16216DB9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506628"/>
              </p:ext>
            </p:extLst>
          </p:nvPr>
        </p:nvGraphicFramePr>
        <p:xfrm>
          <a:off x="6171132" y="554326"/>
          <a:ext cx="5584182" cy="310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8146EFF-4691-1BF3-D6AF-189B9135CE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558490"/>
              </p:ext>
            </p:extLst>
          </p:nvPr>
        </p:nvGraphicFramePr>
        <p:xfrm>
          <a:off x="6096000" y="3757884"/>
          <a:ext cx="5734446" cy="300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0411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EEF90-0DA1-D451-2847-533F08E83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637B5-090F-B0D8-364C-1228801B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502" y="585216"/>
            <a:ext cx="11036596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Распределение текущих расходов на здравоохранение по поставщикам</a:t>
            </a:r>
            <a:endParaRPr lang="en-US" sz="3200" b="1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4D3390-33A2-AB6A-D3EF-558E0EC59D3B}"/>
              </a:ext>
            </a:extLst>
          </p:cNvPr>
          <p:cNvSpPr txBox="1"/>
          <p:nvPr/>
        </p:nvSpPr>
        <p:spPr>
          <a:xfrm>
            <a:off x="797441" y="2313219"/>
            <a:ext cx="4880345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расходы на здравоохранение по поставщикам распределяются между различными категориями. Самую крупную долю занимают больницы общего профиля – 38,6%.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амбулаторные медицинские услуги приходится – 28,3%, а на закупку и продажу медицинских товаров – 25,3%, что свидетельствует о значительных затратах на первичное звено и медикаменты.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медицинские услуги составляют 2,9%, а управление здравоохранением – 2,1%.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профилактические услуги приходится – 1,7%, прочие сектора экономики занимают – 0,5%, учреждения длительного ухода – 0,1% и неустановленные провайдеры – 0,6%. 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DA0F651-6681-6E81-1D34-BC23868929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012053"/>
              </p:ext>
            </p:extLst>
          </p:nvPr>
        </p:nvGraphicFramePr>
        <p:xfrm>
          <a:off x="6212958" y="1785845"/>
          <a:ext cx="5823098" cy="498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406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6ED69-7138-ABBD-7201-A9BC8E5BD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E31B1-5F7E-61BC-179A-51386A27A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502" y="585216"/>
            <a:ext cx="11036596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Распределение государственных расходов по поставщикам</a:t>
            </a:r>
            <a:endParaRPr lang="en-US" sz="3200" b="1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32CD09-78B8-6D33-DCCC-B2BDBD2EF724}"/>
              </a:ext>
            </a:extLst>
          </p:cNvPr>
          <p:cNvSpPr txBox="1"/>
          <p:nvPr/>
        </p:nvSpPr>
        <p:spPr>
          <a:xfrm>
            <a:off x="733646" y="2340864"/>
            <a:ext cx="4890977" cy="393192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государственных расходов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50,82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занимают больницы общего профиля.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2,35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расходов направлялись в 202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поставщикам амбулаторных медицинских услуг.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Поставщикам медицинских товаров направлялось 15,76% государственных расходов.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Организациям, предоставляющие дополнительные услуги, направлялось 4,34% средств, на организации управления здравоохранением расходовалось – 2,62%.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оказывающие профилактические услуги получали – 2,51% расходов. 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сектора экономики составляют – 0,69%, неустановленные провайдеры медицинских услуг – 0,88%, а наименьшую долю занимают учреждения длительного ухода – 0,04% от государственных расходов на здравоохранение в 2023 году.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DFCD61A-8080-3CC2-4C8C-A7FAD00C5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720480"/>
              </p:ext>
            </p:extLst>
          </p:nvPr>
        </p:nvGraphicFramePr>
        <p:xfrm>
          <a:off x="6096000" y="1562986"/>
          <a:ext cx="6166884" cy="504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9372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023824-696C-105E-025A-EB0E95B4A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B63B3-7F50-CD61-39A0-4AAD3A1B4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502" y="585216"/>
            <a:ext cx="11036596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Распределение </a:t>
            </a:r>
            <a:r>
              <a:rPr lang="kk-KZ" sz="3200" b="1" dirty="0">
                <a:solidFill>
                  <a:schemeClr val="tx1"/>
                </a:solidFill>
                <a:latin typeface="Tw Cen MT Condensed (Заголовки)"/>
              </a:rPr>
              <a:t>частных</a:t>
            </a: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 расходов по поставщикам</a:t>
            </a:r>
            <a:endParaRPr lang="en-US" sz="3200" b="1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A7AC4F-5623-9A79-37DD-DEEC6DA1FD57}"/>
              </a:ext>
            </a:extLst>
          </p:cNvPr>
          <p:cNvSpPr txBox="1"/>
          <p:nvPr/>
        </p:nvSpPr>
        <p:spPr>
          <a:xfrm>
            <a:off x="797441" y="2681105"/>
            <a:ext cx="4890977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</a:t>
            </a:r>
            <a:r>
              <a:rPr lang="kk-KZ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частных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</a:t>
            </a:r>
            <a:r>
              <a:rPr lang="kk-KZ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43,8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занимают поставщики и розничные продавцы медицинских товаров.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kk-KZ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40,0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расходов направлялись в 202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поставщикам амбулаторных медицинских услуг.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Больницы общего профиля составили – 14,9% расходов. 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управления </a:t>
            </a:r>
            <a:r>
              <a:rPr lang="ru-RU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здравоохраанения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заняли 1,1%, а наименьшую долю занимают учреждения длительного ухода – 0,2% от частных расходов на здравоохранение в 2023 году.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3020DD32-02B6-C245-A12C-2BE36190E2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475331"/>
              </p:ext>
            </p:extLst>
          </p:nvPr>
        </p:nvGraphicFramePr>
        <p:xfrm>
          <a:off x="6096000" y="1615511"/>
          <a:ext cx="5738037" cy="524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19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F4B7C696-509A-5637-5F1E-6AD72BBBADF0}"/>
              </a:ext>
            </a:extLst>
          </p:cNvPr>
          <p:cNvSpPr/>
          <p:nvPr/>
        </p:nvSpPr>
        <p:spPr>
          <a:xfrm flipH="1">
            <a:off x="538433" y="3353585"/>
            <a:ext cx="5215315" cy="1862983"/>
          </a:xfrm>
          <a:prstGeom prst="rt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076CB-BF49-8D1A-8807-0AA4E000C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77" y="566617"/>
            <a:ext cx="10698156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Капитальные расходы на здравоохранение</a:t>
            </a:r>
            <a:endParaRPr lang="LID4096" sz="3200" b="1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0869A6-CAC0-AD78-5017-665AD1810C42}"/>
              </a:ext>
            </a:extLst>
          </p:cNvPr>
          <p:cNvSpPr txBox="1"/>
          <p:nvPr/>
        </p:nvSpPr>
        <p:spPr>
          <a:xfrm>
            <a:off x="538433" y="6037739"/>
            <a:ext cx="11115132" cy="563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tabLst>
                <a:tab pos="539750" algn="l"/>
                <a:tab pos="756285" algn="l"/>
                <a:tab pos="972185" algn="l"/>
                <a:tab pos="539750" algn="l"/>
                <a:tab pos="756285" algn="l"/>
                <a:tab pos="972185" algn="l"/>
              </a:tabLst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в сектор здравоохранения в Казахстане относительно невелики по сравнению со странами ОЭСР и составили около 0,2% от ВВП в 202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9418B-2531-0BC8-36C6-1013146BB4D3}"/>
              </a:ext>
            </a:extLst>
          </p:cNvPr>
          <p:cNvSpPr txBox="1"/>
          <p:nvPr/>
        </p:nvSpPr>
        <p:spPr>
          <a:xfrm>
            <a:off x="98090" y="192206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расходы на здравоохранение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млрд.тенге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 % к ВВП)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89D979-52DF-6DF6-AF75-5A05A26FA993}"/>
              </a:ext>
            </a:extLst>
          </p:cNvPr>
          <p:cNvSpPr txBox="1"/>
          <p:nvPr/>
        </p:nvSpPr>
        <p:spPr>
          <a:xfrm>
            <a:off x="6096000" y="2014941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расходы в странах ОЭСР, </a:t>
            </a:r>
            <a:r>
              <a:rPr lang="ru-RU" sz="1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ВВП </a:t>
            </a:r>
            <a:r>
              <a:rPr lang="ru-RU" sz="1600" b="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</a:t>
            </a:r>
            <a:endParaRPr lang="ru-RU" sz="1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16E391A3-467A-6E7A-77B8-5CE4FB1601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271689"/>
              </p:ext>
            </p:extLst>
          </p:nvPr>
        </p:nvGraphicFramePr>
        <p:xfrm>
          <a:off x="121541" y="2572973"/>
          <a:ext cx="5845401" cy="320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E904A4D-CEB4-C6FA-09EE-8401663006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541974"/>
              </p:ext>
            </p:extLst>
          </p:nvPr>
        </p:nvGraphicFramePr>
        <p:xfrm>
          <a:off x="6225058" y="2572973"/>
          <a:ext cx="5845401" cy="346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760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124F1-BFBC-9747-AB4E-CA3317247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54982"/>
            <a:ext cx="4389120" cy="173736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  <a:t>Расходы на здравоохранение в Казахстане 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w Cen MT Condensed (Заголовки)"/>
                <a:cs typeface="Times New Roman" panose="02020603050405020304" pitchFamily="18" charset="0"/>
              </a:rPr>
              <a:t>2010 - 2023</a:t>
            </a:r>
            <a:endParaRPr lang="LID4096" sz="2400" dirty="0">
              <a:solidFill>
                <a:schemeClr val="accent1">
                  <a:lumMod val="50000"/>
                </a:schemeClr>
              </a:solidFill>
              <a:latin typeface="Tw Cen MT Condensed (Заголовки)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3E7BE94B-61E1-02A5-E843-0734F5EB5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8619"/>
              </p:ext>
            </p:extLst>
          </p:nvPr>
        </p:nvGraphicFramePr>
        <p:xfrm>
          <a:off x="5762847" y="854982"/>
          <a:ext cx="5678488" cy="5611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>
            <a:extLst>
              <a:ext uri="{FF2B5EF4-FFF2-40B4-BE49-F238E27FC236}">
                <a16:creationId xmlns:a16="http://schemas.microsoft.com/office/drawing/2014/main" id="{F841FC64-4633-F675-2CA9-A4AE8359B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3091068"/>
            <a:ext cx="4389120" cy="2381023"/>
          </a:xfrm>
        </p:spPr>
        <p:txBody>
          <a:bodyPr>
            <a:noAutofit/>
          </a:bodyPr>
          <a:lstStyle/>
          <a:p>
            <a:pPr algn="just"/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информационный бюллетень представляет ключевую информацию о расходах на здравоохранение и потреблении, связанном со здоровьем, в Казахстане за период с 2010 по 202</a:t>
            </a: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гг. Он разработан с использованием </a:t>
            </a:r>
            <a:r>
              <a:rPr lang="ru-RU" sz="1200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признанной методологии системы счетов здравоохранения – System </a:t>
            </a:r>
            <a:r>
              <a:rPr lang="ru-RU" sz="1200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Health </a:t>
            </a:r>
            <a:r>
              <a:rPr lang="ru-RU" sz="1200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 (SHA 2011). </a:t>
            </a:r>
          </a:p>
          <a:p>
            <a:pPr algn="just"/>
            <a:endParaRPr lang="ru-RU" sz="12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надеемся, что данный бюллетень послужит для формирования политического диалога по финансированию здравоохранения на страновом уровне.</a:t>
            </a:r>
            <a:endParaRPr lang="LID4096" sz="12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96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114E1-E59F-DD07-842B-EC821F63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89" y="729225"/>
            <a:ext cx="11087111" cy="100517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latin typeface="Tw Cen MT Condensed (Заголовки)"/>
              </a:rPr>
              <a:t>Сколько средств выделяется на здравоохранение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4EFE0ECC-876C-67D5-5D48-1BE30873DE16}"/>
              </a:ext>
            </a:extLst>
          </p:cNvPr>
          <p:cNvSpPr txBox="1">
            <a:spLocks/>
          </p:cNvSpPr>
          <p:nvPr/>
        </p:nvSpPr>
        <p:spPr>
          <a:xfrm>
            <a:off x="424542" y="4574313"/>
            <a:ext cx="5872085" cy="22836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процентном отношении к ВВП Республика Казахстан в 202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потратила 4,0% на здравоохранение. Этот показатель выше, чем в начале 2010-х годов (в среднем – 3%).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2022 годом ВВП выросло на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со странами ОЭСР показатель текущих расходов на здравоохранение в Республике Казахстан ниже в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раза и имеет один из самых низких уровней финансирования сектора здравоохранения в группе стран-сравнения.</a:t>
            </a:r>
            <a:endParaRPr lang="LID4096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E9A47CA-0B96-5582-A84C-51C1AC4A80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055460"/>
              </p:ext>
            </p:extLst>
          </p:nvPr>
        </p:nvGraphicFramePr>
        <p:xfrm>
          <a:off x="424542" y="1815561"/>
          <a:ext cx="5788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939A087C-F6A7-038F-F737-780B7D0531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14177"/>
              </p:ext>
            </p:extLst>
          </p:nvPr>
        </p:nvGraphicFramePr>
        <p:xfrm>
          <a:off x="6445244" y="1286592"/>
          <a:ext cx="55435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8A5941DB-2540-79E3-2837-59FC4C4125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743843"/>
              </p:ext>
            </p:extLst>
          </p:nvPr>
        </p:nvGraphicFramePr>
        <p:xfrm>
          <a:off x="6296628" y="4114800"/>
          <a:ext cx="56921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8203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805577-B8A9-55C9-3A09-42A9A5455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36" y="3916759"/>
            <a:ext cx="6487884" cy="25037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здравоохранения в Казахстане в большей степени финансируется за счет обязательных схем финансирования – 66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0%: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государственного бюджета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текущих расходов на здравоохранение;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системе ОСМС – 22,0% от текущих расходов на здравоохранение.</a:t>
            </a:r>
          </a:p>
          <a:p>
            <a:pPr marL="128016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расходы составляют 34% от текущих расходов на здравоохранение. Из них: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из кармана – 27,7%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корпораций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ДМС – 1,2%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из кармана значительно превышают рекомендованные ВОЗ пороговые значения – 20%, и средние значения в странах ОЭСР – 18,8%.</a:t>
            </a:r>
            <a:endParaRPr lang="LID4096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666C83F-BAE4-F2C2-F791-A5CB05078582}"/>
              </a:ext>
            </a:extLst>
          </p:cNvPr>
          <p:cNvSpPr txBox="1">
            <a:spLocks/>
          </p:cNvSpPr>
          <p:nvPr/>
        </p:nvSpPr>
        <p:spPr>
          <a:xfrm>
            <a:off x="902631" y="714124"/>
            <a:ext cx="5705881" cy="118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cap="all" spc="100" dirty="0">
                <a:latin typeface="Tw Cen MT Condensed (Заголовки)"/>
              </a:rPr>
              <a:t>Как </a:t>
            </a:r>
            <a:r>
              <a:rPr lang="ru-RU" sz="4000" b="1" cap="all" spc="100" dirty="0">
                <a:latin typeface="Tw Cen MT (Основной текст)"/>
              </a:rPr>
              <a:t>распределяются</a:t>
            </a:r>
            <a:r>
              <a:rPr lang="ru-RU" sz="4000" b="1" cap="all" spc="100" dirty="0">
                <a:latin typeface="Tw Cen MT Condensed (Заголовки)"/>
              </a:rPr>
              <a:t> средства</a:t>
            </a:r>
            <a:endParaRPr lang="LID4096" sz="4000" b="1" cap="all" spc="100" dirty="0">
              <a:latin typeface="Tw Cen MT Condensed (Заголовки)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1752962-8C27-989F-88B4-0B8C38505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711516"/>
              </p:ext>
            </p:extLst>
          </p:nvPr>
        </p:nvGraphicFramePr>
        <p:xfrm>
          <a:off x="6720720" y="657851"/>
          <a:ext cx="535907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1B8E2676-1678-D3FE-FBDF-0E0915DA3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1763806"/>
              </p:ext>
            </p:extLst>
          </p:nvPr>
        </p:nvGraphicFramePr>
        <p:xfrm>
          <a:off x="6887305" y="3456950"/>
          <a:ext cx="5080281" cy="3155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1725A8F3-7487-D9D6-28C4-5EDB3C5F3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493316"/>
              </p:ext>
            </p:extLst>
          </p:nvPr>
        </p:nvGraphicFramePr>
        <p:xfrm>
          <a:off x="232836" y="2028083"/>
          <a:ext cx="6375676" cy="175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104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78ED5-CFA0-63BC-6948-11E234C5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279" y="672025"/>
            <a:ext cx="10145442" cy="111232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chemeClr val="tx1"/>
                </a:solidFill>
                <a:latin typeface="Tw Cen MT Condensed (Заголовки)"/>
              </a:rPr>
              <a:t>Структура текущих расходов</a:t>
            </a:r>
            <a:endParaRPr lang="LID4096" sz="4000" b="1" cap="none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2F61D-55F6-0119-6CCC-4DEB5EB93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516" y="5325744"/>
            <a:ext cx="11121341" cy="1469986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сектора здравоохранения в государственных расходах с течением времени демонстрирует стабильные тенденции и колеблется в районе уровня 60-65% от ТРЗ. </a:t>
            </a:r>
            <a:endParaRPr lang="LID4096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расходы на здравоохранение в 2023г. составляют 66% от текущих расходов на здравоохранение, что ниже, чем в среднем странах ОЭСР, но в целом соответствует уровням других стран региона. 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E2879BD-51C7-56DF-D336-1805DB98F5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249828"/>
              </p:ext>
            </p:extLst>
          </p:nvPr>
        </p:nvGraphicFramePr>
        <p:xfrm>
          <a:off x="661516" y="1647878"/>
          <a:ext cx="5434483" cy="3425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3AA8971-4D0C-FD81-652F-79DFD74FAC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094857"/>
              </p:ext>
            </p:extLst>
          </p:nvPr>
        </p:nvGraphicFramePr>
        <p:xfrm>
          <a:off x="6095999" y="1647878"/>
          <a:ext cx="5871587" cy="3709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483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01C24-768B-90C1-A5E7-2C6FEE8C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14" y="607664"/>
            <a:ext cx="9720072" cy="11020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chemeClr val="tx1"/>
                </a:solidFill>
                <a:latin typeface="Tw Cen MT Condensed (Заголовки)"/>
              </a:rPr>
              <a:t>Источники финансирования</a:t>
            </a:r>
            <a:r>
              <a:rPr lang="en-US" sz="4000" b="1" dirty="0">
                <a:solidFill>
                  <a:schemeClr val="tx1"/>
                </a:solidFill>
                <a:latin typeface="Tw Cen MT Condensed (Заголовки)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w Cen MT Condensed (Заголовки)"/>
              </a:rPr>
              <a:t>государственных расходов</a:t>
            </a:r>
            <a:endParaRPr lang="LID4096" sz="4000" b="1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7238EB-5C14-A477-0764-4062863CC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00" y="4651493"/>
            <a:ext cx="11767456" cy="207587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Казахстане система финансирования здравоохранения является смешанной. Она основана на бюджетном финансировании и системе обязательного медицинского страхования (с 2020г.)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расходы на здравоохранение в Казахстане составляют 2,5% от ВВП, что значительно ниже, чем средний показатель в странах ОЭСР – 7,0% от ВВП.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800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социального медицинского страхования за счет собранных взносов на медицинское страхование покрывает 33% государственных расходов на здравоохранение. Оставшиеся 6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финансируется из государственного бюджета (общее налогообложение), который включает расходы на обеспечение гарантированного объема бесплатной медицинской помощи – 45%, и остальные бюджетные программы, охватывающие профилактические и лечебные мероприятия, которые представляют стратегический интерес для правительства – 2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LID4096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748A565-A686-30EB-5EC1-42D0A336D9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633933"/>
              </p:ext>
            </p:extLst>
          </p:nvPr>
        </p:nvGraphicFramePr>
        <p:xfrm>
          <a:off x="6265693" y="1790089"/>
          <a:ext cx="5770951" cy="286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2FD6D92-0F7D-2822-E98C-A5E02F3C40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899144"/>
              </p:ext>
            </p:extLst>
          </p:nvPr>
        </p:nvGraphicFramePr>
        <p:xfrm>
          <a:off x="269188" y="1809013"/>
          <a:ext cx="5833640" cy="284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193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78ED5-CFA0-63BC-6948-11E234C5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123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chemeClr val="tx1"/>
                </a:solidFill>
                <a:latin typeface="Tw Cen MT Condensed (Заголовки)"/>
              </a:rPr>
              <a:t>Источники частных расходов</a:t>
            </a:r>
            <a:endParaRPr lang="LID4096" sz="4000" b="1" dirty="0">
              <a:solidFill>
                <a:schemeClr val="tx1"/>
              </a:solidFill>
              <a:latin typeface="Tw Cen MT Condensed (Заголовки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2F61D-55F6-0119-6CCC-4DEB5EB93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85" y="5022905"/>
            <a:ext cx="11121341" cy="1469986"/>
          </a:xfrm>
        </p:spPr>
        <p:txBody>
          <a:bodyPr>
            <a:noAutofit/>
          </a:bodyPr>
          <a:lstStyle/>
          <a:p>
            <a:pPr marL="0" indent="0" algn="just" defTabSz="45720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расходы в 2023 году составили 1 трлн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542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тенге или 1,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ВВП и 3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текущих расходов на здравоохранение.</a:t>
            </a:r>
          </a:p>
          <a:p>
            <a:pPr marL="0" indent="0" algn="just" defTabSz="45720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частные расходы включают: прямые платежи населения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(1 трлн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255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тенге), расходы предприятий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(2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тенге), средства ДМС -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млрд. тенге)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457200">
              <a:lnSpc>
                <a:spcPct val="100000"/>
              </a:lnSpc>
              <a:spcAft>
                <a:spcPts val="0"/>
              </a:spcAft>
              <a:buNone/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текущих расходов на здравоохранение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доля прямых платежей населения (выплаты из кармана) составляет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%, доля расходов предприятий – 5%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ДМС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73E4377-DE78-6F80-1B33-C88B256B9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499003"/>
              </p:ext>
            </p:extLst>
          </p:nvPr>
        </p:nvGraphicFramePr>
        <p:xfrm>
          <a:off x="605985" y="1650059"/>
          <a:ext cx="5662670" cy="3261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3F08A347-9473-EAC4-D06E-C3A96249D7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348279"/>
              </p:ext>
            </p:extLst>
          </p:nvPr>
        </p:nvGraphicFramePr>
        <p:xfrm>
          <a:off x="6385304" y="1650058"/>
          <a:ext cx="5662670" cy="326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54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6147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err="1">
                <a:solidFill>
                  <a:schemeClr val="tx1"/>
                </a:solidFill>
                <a:latin typeface="Tw Cen MT Condensed (Заголовки)"/>
              </a:rPr>
              <a:t>Распределение</a:t>
            </a:r>
            <a:r>
              <a:rPr lang="en-US" sz="3200" b="1" dirty="0">
                <a:solidFill>
                  <a:schemeClr val="tx1"/>
                </a:solidFill>
                <a:latin typeface="Tw Cen MT Condensed (Заголовки)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w Cen MT Condensed (Заголовки)"/>
              </a:rPr>
              <a:t>текущих </a:t>
            </a:r>
            <a:r>
              <a:rPr lang="en-US" sz="3200" b="1" dirty="0">
                <a:solidFill>
                  <a:schemeClr val="tx1"/>
                </a:solidFill>
                <a:latin typeface="Tw Cen MT Condensed (Заголовки)"/>
              </a:rPr>
              <a:t>расходов по Услугам здравоохранения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5659F-6808-4EE9-B725-854CA7BD4A9C}"/>
              </a:ext>
            </a:extLst>
          </p:cNvPr>
          <p:cNvSpPr txBox="1"/>
          <p:nvPr/>
        </p:nvSpPr>
        <p:spPr>
          <a:xfrm>
            <a:off x="814061" y="2295356"/>
            <a:ext cx="4863726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текущих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33,8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амбулаторное лечение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стационарной помощи направлено 27,9% текущих расходов на здравоохранение.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обеспечение обходится в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25,5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расходов.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следуют вспомогательные услуги – 3,6%, реабилитации – 2,4%, профилактические услуги – 2,2%, расходы на администрирование системы здравоохранения – 2,1%, услуги дневной стационар – 1,6% и прочие расходы – 0,6% долгосрочный уход – 0,2%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B08061C-70BC-196E-F660-53AE23340E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958015"/>
              </p:ext>
            </p:extLst>
          </p:nvPr>
        </p:nvGraphicFramePr>
        <p:xfrm>
          <a:off x="5794745" y="1663783"/>
          <a:ext cx="6294474" cy="4774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29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890780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Tw Cen MT Condensed (Заголовки)"/>
              </a:rPr>
              <a:t>Распределение государственных расходов по Услугам здравоохранения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E9B6B0-059A-5C3A-B008-85A1C5AE3B5F}"/>
              </a:ext>
            </a:extLst>
          </p:cNvPr>
          <p:cNvSpPr txBox="1"/>
          <p:nvPr/>
        </p:nvSpPr>
        <p:spPr>
          <a:xfrm>
            <a:off x="881718" y="2084832"/>
            <a:ext cx="4870496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текущих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5,9% </a:t>
            </a:r>
            <a:r>
              <a:rPr lang="en-US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стационарное лечение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амбулаторной поликлинической помощи направлено 3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текущих расходов на здравоохранение.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обеспечение обходится в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6,1%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расходов.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следуют вспомогательные услуги – 5,4%, профилактические услуги –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3,3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%, расходы на администрирование системы здравоохранения –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дневной стационар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реабилитация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%, прочие медицинские услуги – 0,9% и на долгосрочный уход – 0,2%.</a:t>
            </a:r>
            <a:endParaRPr lang="en-US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B3F1BF0-7889-7AC2-44AD-2B6FEC763A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77377"/>
              </p:ext>
            </p:extLst>
          </p:nvPr>
        </p:nvGraphicFramePr>
        <p:xfrm>
          <a:off x="6096000" y="1631885"/>
          <a:ext cx="6064101" cy="4837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960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3523</TotalTime>
  <Words>1616</Words>
  <Application>Microsoft Office PowerPoint</Application>
  <PresentationFormat>Широкоэкранный</PresentationFormat>
  <Paragraphs>126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Calibri</vt:lpstr>
      <vt:lpstr>Times New Roman</vt:lpstr>
      <vt:lpstr>Tw Cen MT</vt:lpstr>
      <vt:lpstr>Tw Cen MT (Основной текст)</vt:lpstr>
      <vt:lpstr>Tw Cen MT Condensed</vt:lpstr>
      <vt:lpstr>Tw Cen MT Condensed (Заголовки)</vt:lpstr>
      <vt:lpstr>Wingdings</vt:lpstr>
      <vt:lpstr>Wingdings 3</vt:lpstr>
      <vt:lpstr>Интеграл</vt:lpstr>
      <vt:lpstr>Информационный бюллетень  о расходах на здравоохранение в Казахстане </vt:lpstr>
      <vt:lpstr>Расходы на здравоохранение в Казахстане   2010 - 2023</vt:lpstr>
      <vt:lpstr>Сколько средств выделяется на здравоохранение</vt:lpstr>
      <vt:lpstr>Презентация PowerPoint</vt:lpstr>
      <vt:lpstr>Структура текущих расходов</vt:lpstr>
      <vt:lpstr>Источники финансирования государственных расходов</vt:lpstr>
      <vt:lpstr>Источники частных расходов</vt:lpstr>
      <vt:lpstr>Распределение текущих расходов по Услугам здравоохранения </vt:lpstr>
      <vt:lpstr>Распределение государственных расходов по Услугам здравоохранения </vt:lpstr>
      <vt:lpstr>Распределение выплат из кармана по Услугам здравоохранения </vt:lpstr>
      <vt:lpstr>структура текущих расходов по Услугам здравоохранения </vt:lpstr>
      <vt:lpstr>Структура текущих расходов по Услугам здравоохранения </vt:lpstr>
      <vt:lpstr>Распределение текущих расходов на здравоохранение по поставщикам</vt:lpstr>
      <vt:lpstr>Распределение государственных расходов по поставщикам</vt:lpstr>
      <vt:lpstr>Распределение частных расходов по поставщикам</vt:lpstr>
      <vt:lpstr>Капитальные расходы на здравоохранение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бюллетень  о расходах на здравоохранение в Казахстане</dc:title>
  <dc:creator>Бибигуль Омирбаева</dc:creator>
  <cp:lastModifiedBy>Бибигуль Омирбаева</cp:lastModifiedBy>
  <cp:revision>126</cp:revision>
  <dcterms:created xsi:type="dcterms:W3CDTF">2023-05-10T04:20:45Z</dcterms:created>
  <dcterms:modified xsi:type="dcterms:W3CDTF">2025-02-06T07:40:27Z</dcterms:modified>
</cp:coreProperties>
</file>